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notesMasterIdLst>
    <p:notesMasterId r:id="rId23"/>
  </p:notesMasterIdLst>
  <p:sldIdLst>
    <p:sldId id="256" r:id="rId2"/>
    <p:sldId id="257" r:id="rId3"/>
    <p:sldId id="258" r:id="rId4"/>
    <p:sldId id="259" r:id="rId5"/>
    <p:sldId id="279" r:id="rId6"/>
    <p:sldId id="271" r:id="rId7"/>
    <p:sldId id="264" r:id="rId8"/>
    <p:sldId id="261" r:id="rId9"/>
    <p:sldId id="317" r:id="rId10"/>
    <p:sldId id="318" r:id="rId11"/>
    <p:sldId id="320" r:id="rId12"/>
    <p:sldId id="321" r:id="rId13"/>
    <p:sldId id="270" r:id="rId14"/>
    <p:sldId id="267" r:id="rId15"/>
    <p:sldId id="322" r:id="rId16"/>
    <p:sldId id="314" r:id="rId17"/>
    <p:sldId id="324" r:id="rId18"/>
    <p:sldId id="325" r:id="rId19"/>
    <p:sldId id="323" r:id="rId20"/>
    <p:sldId id="326" r:id="rId21"/>
    <p:sldId id="315" r:id="rId22"/>
  </p:sldIdLst>
  <p:sldSz cx="18288000" cy="10287000"/>
  <p:notesSz cx="6858000" cy="9144000"/>
  <p:embeddedFontLst>
    <p:embeddedFont>
      <p:font typeface="Arimo" panose="020B0604020202020204" charset="0"/>
      <p:regular r:id="rId24"/>
    </p:embeddedFont>
    <p:embeddedFont>
      <p:font typeface="Barlow SemiCondensed Bold Bold" panose="020B0604020202020204" charset="0"/>
      <p:regular r:id="rId25"/>
    </p:embeddedFont>
    <p:embeddedFont>
      <p:font typeface="Calibri" panose="020F0502020204030204" pitchFamily="34" charset="0"/>
      <p:regular r:id="rId26"/>
      <p:bold r:id="rId27"/>
      <p:italic r:id="rId28"/>
      <p:boldItalic r:id="rId29"/>
    </p:embeddedFont>
    <p:embeddedFont>
      <p:font typeface="Gill Sans MT" panose="020B0502020104020203" pitchFamily="34" charset="0"/>
      <p:regular r:id="rId30"/>
      <p:bold r:id="rId31"/>
      <p:italic r:id="rId32"/>
      <p:boldItalic r:id="rId33"/>
    </p:embeddedFont>
    <p:embeddedFont>
      <p:font typeface="League Spartan" panose="020B0604020202020204" charset="0"/>
      <p:regular r:id="rId34"/>
    </p:embeddedFont>
    <p:embeddedFont>
      <p:font typeface="Roboto" panose="02000000000000000000" pitchFamily="2" charset="0"/>
      <p:regular r:id="rId35"/>
      <p:bold r:id="rId36"/>
    </p:embeddedFont>
    <p:embeddedFont>
      <p:font typeface="Roboto Bold" panose="02000000000000000000" charset="0"/>
      <p:regular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33A6AE-1824-4F00-8A93-00D060838A6D}"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DE415-966D-4C82-89BB-C3D88CC8CC78}" type="slidenum">
              <a:rPr lang="en-US" smtClean="0"/>
              <a:t>‹#›</a:t>
            </a:fld>
            <a:endParaRPr lang="en-US"/>
          </a:p>
        </p:txBody>
      </p:sp>
    </p:spTree>
    <p:extLst>
      <p:ext uri="{BB962C8B-B14F-4D97-AF65-F5344CB8AC3E}">
        <p14:creationId xmlns:p14="http://schemas.microsoft.com/office/powerpoint/2010/main" val="125732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5DE415-966D-4C82-89BB-C3D88CC8CC78}" type="slidenum">
              <a:rPr lang="en-US" smtClean="0"/>
              <a:t>8</a:t>
            </a:fld>
            <a:endParaRPr lang="en-US"/>
          </a:p>
        </p:txBody>
      </p:sp>
    </p:spTree>
    <p:extLst>
      <p:ext uri="{BB962C8B-B14F-4D97-AF65-F5344CB8AC3E}">
        <p14:creationId xmlns:p14="http://schemas.microsoft.com/office/powerpoint/2010/main" val="1002116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5DE415-966D-4C82-89BB-C3D88CC8CC78}" type="slidenum">
              <a:rPr lang="en-US" smtClean="0"/>
              <a:t>12</a:t>
            </a:fld>
            <a:endParaRPr lang="en-US"/>
          </a:p>
        </p:txBody>
      </p:sp>
    </p:spTree>
    <p:extLst>
      <p:ext uri="{BB962C8B-B14F-4D97-AF65-F5344CB8AC3E}">
        <p14:creationId xmlns:p14="http://schemas.microsoft.com/office/powerpoint/2010/main" val="682904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5DE415-966D-4C82-89BB-C3D88CC8CC78}" type="slidenum">
              <a:rPr lang="en-US" smtClean="0"/>
              <a:t>15</a:t>
            </a:fld>
            <a:endParaRPr lang="en-US"/>
          </a:p>
        </p:txBody>
      </p:sp>
    </p:spTree>
    <p:extLst>
      <p:ext uri="{BB962C8B-B14F-4D97-AF65-F5344CB8AC3E}">
        <p14:creationId xmlns:p14="http://schemas.microsoft.com/office/powerpoint/2010/main" val="2978232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https://project-playground-computer-graphic.netlify.app</a:t>
            </a:r>
          </a:p>
        </p:txBody>
      </p:sp>
      <p:sp>
        <p:nvSpPr>
          <p:cNvPr id="4" name="Slide Number Placeholder 3"/>
          <p:cNvSpPr>
            <a:spLocks noGrp="1"/>
          </p:cNvSpPr>
          <p:nvPr>
            <p:ph type="sldNum" sz="quarter" idx="5"/>
          </p:nvPr>
        </p:nvSpPr>
        <p:spPr/>
        <p:txBody>
          <a:bodyPr/>
          <a:lstStyle/>
          <a:p>
            <a:fld id="{B05DE415-966D-4C82-89BB-C3D88CC8CC78}" type="slidenum">
              <a:rPr lang="en-US" smtClean="0"/>
              <a:t>20</a:t>
            </a:fld>
            <a:endParaRPr lang="en-US"/>
          </a:p>
        </p:txBody>
      </p:sp>
    </p:spTree>
    <p:extLst>
      <p:ext uri="{BB962C8B-B14F-4D97-AF65-F5344CB8AC3E}">
        <p14:creationId xmlns:p14="http://schemas.microsoft.com/office/powerpoint/2010/main" val="1433965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US"/>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C34EC2-2F91-489C-9B73-4A4E0E6CCACA}" type="datetime1">
              <a:rPr lang="en-US" smtClean="0"/>
              <a:t>6/14/2023</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pPr/>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4193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36EE7F-22C6-4BA9-92AB-5B9670CBA001}" type="datetime1">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7965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20B0A3-BDDE-450D-8743-B026E54E7D28}" type="datetime1">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8066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3E9037-F8F1-4CDF-A694-FAC13B60DA45}" type="datetime1">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5273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4760A-898F-4F5A-AEC1-1BAC0ED81710}" type="datetime1">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244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407F96-1C22-4699-94AF-352CF3685751}" type="datetime1">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2817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AC4F6B-BA51-482B-826A-28857A24BF79}" type="datetime1">
              <a:rPr lang="en-US" smtClean="0"/>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193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3C71B0-067E-487F-9919-9DD621D067A3}" type="datetime1">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1465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7A222F-7A11-4F0E-9784-2C11F8E78BCB}" type="datetime1">
              <a:rPr lang="en-US" smtClean="0"/>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1565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F293BC23-EB63-4BB7-9C8A-2B29D6E918AD}" type="datetime1">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732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BD13F3CB-DA18-4765-8FAC-678C93DECACF}" type="datetime1">
              <a:rPr lang="en-US" smtClean="0"/>
              <a:t>6/14/2023</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0838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659B0898-9874-48A4-8394-8CEB47D38CB2}" type="datetime1">
              <a:rPr lang="en-US" smtClean="0"/>
              <a:t>6/14/2023</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0312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jpeg"/><Relationship Id="rId7"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960" r="5730" b="12499"/>
          <a:stretch>
            <a:fillRect/>
          </a:stretch>
        </p:blipFill>
        <p:spPr>
          <a:xfrm>
            <a:off x="0" y="0"/>
            <a:ext cx="18288000" cy="10287000"/>
          </a:xfrm>
          <a:prstGeom prst="rect">
            <a:avLst/>
          </a:prstGeom>
        </p:spPr>
      </p:pic>
      <p:grpSp>
        <p:nvGrpSpPr>
          <p:cNvPr id="3" name="Group 3"/>
          <p:cNvGrpSpPr/>
          <p:nvPr/>
        </p:nvGrpSpPr>
        <p:grpSpPr>
          <a:xfrm>
            <a:off x="609600" y="671908"/>
            <a:ext cx="17221200" cy="8020596"/>
            <a:chOff x="-1149628" y="-1230116"/>
            <a:chExt cx="19516137" cy="10694126"/>
          </a:xfrm>
        </p:grpSpPr>
        <p:sp>
          <p:nvSpPr>
            <p:cNvPr id="4" name="TextBox 4"/>
            <p:cNvSpPr txBox="1"/>
            <p:nvPr/>
          </p:nvSpPr>
          <p:spPr>
            <a:xfrm>
              <a:off x="1441010" y="-150124"/>
              <a:ext cx="16493726" cy="4514055"/>
            </a:xfrm>
            <a:prstGeom prst="rect">
              <a:avLst/>
            </a:prstGeom>
          </p:spPr>
          <p:txBody>
            <a:bodyPr wrap="square" lIns="0" tIns="0" rIns="0" bIns="0" rtlCol="0" anchor="t">
              <a:spAutoFit/>
            </a:bodyPr>
            <a:lstStyle/>
            <a:p>
              <a:pPr>
                <a:lnSpc>
                  <a:spcPts val="13200"/>
                </a:lnSpc>
              </a:pPr>
              <a:r>
                <a:rPr lang="en-US" sz="11000" dirty="0" err="1">
                  <a:solidFill>
                    <a:schemeClr val="accent6"/>
                  </a:solidFill>
                  <a:latin typeface="Roboto Bold"/>
                </a:rPr>
                <a:t>Báo</a:t>
              </a:r>
              <a:r>
                <a:rPr lang="en-US" sz="11000" dirty="0">
                  <a:solidFill>
                    <a:schemeClr val="accent6"/>
                  </a:solidFill>
                  <a:latin typeface="Roboto Bold"/>
                </a:rPr>
                <a:t> </a:t>
              </a:r>
              <a:r>
                <a:rPr lang="en-US" sz="11000" dirty="0" err="1">
                  <a:solidFill>
                    <a:schemeClr val="accent6"/>
                  </a:solidFill>
                  <a:latin typeface="Roboto Bold"/>
                </a:rPr>
                <a:t>cáo</a:t>
              </a:r>
              <a:r>
                <a:rPr lang="en-US" sz="11000" dirty="0">
                  <a:solidFill>
                    <a:schemeClr val="accent6"/>
                  </a:solidFill>
                  <a:latin typeface="Roboto Bold"/>
                </a:rPr>
                <a:t> </a:t>
              </a:r>
              <a:r>
                <a:rPr lang="en-US" sz="11000" dirty="0" err="1">
                  <a:solidFill>
                    <a:schemeClr val="accent6"/>
                  </a:solidFill>
                  <a:latin typeface="Roboto Bold"/>
                </a:rPr>
                <a:t>đồ</a:t>
              </a:r>
              <a:r>
                <a:rPr lang="en-US" sz="11000" dirty="0">
                  <a:solidFill>
                    <a:schemeClr val="accent6"/>
                  </a:solidFill>
                  <a:latin typeface="Roboto Bold"/>
                </a:rPr>
                <a:t> </a:t>
              </a:r>
              <a:r>
                <a:rPr lang="en-US" sz="11000" dirty="0" err="1">
                  <a:solidFill>
                    <a:schemeClr val="accent6"/>
                  </a:solidFill>
                  <a:latin typeface="Roboto Bold"/>
                </a:rPr>
                <a:t>án</a:t>
              </a:r>
              <a:r>
                <a:rPr lang="en-US" sz="11000" dirty="0">
                  <a:solidFill>
                    <a:schemeClr val="accent6"/>
                  </a:solidFill>
                  <a:latin typeface="Roboto Bold"/>
                </a:rPr>
                <a:t> </a:t>
              </a:r>
              <a:r>
                <a:rPr lang="en-US" sz="11000" dirty="0" err="1">
                  <a:solidFill>
                    <a:schemeClr val="accent6"/>
                  </a:solidFill>
                  <a:latin typeface="Roboto Bold"/>
                </a:rPr>
                <a:t>cuối</a:t>
              </a:r>
              <a:r>
                <a:rPr lang="en-US" sz="11000" dirty="0">
                  <a:solidFill>
                    <a:schemeClr val="accent6"/>
                  </a:solidFill>
                  <a:latin typeface="Roboto Bold"/>
                </a:rPr>
                <a:t> </a:t>
              </a:r>
              <a:r>
                <a:rPr lang="en-US" sz="11000" dirty="0" err="1">
                  <a:solidFill>
                    <a:schemeClr val="accent6"/>
                  </a:solidFill>
                  <a:latin typeface="Roboto Bold"/>
                </a:rPr>
                <a:t>kỳ</a:t>
              </a:r>
              <a:endParaRPr lang="en-US" sz="11000" dirty="0">
                <a:solidFill>
                  <a:schemeClr val="accent6"/>
                </a:solidFill>
                <a:latin typeface="Roboto Bold"/>
              </a:endParaRPr>
            </a:p>
            <a:p>
              <a:pPr>
                <a:lnSpc>
                  <a:spcPts val="13200"/>
                </a:lnSpc>
              </a:pPr>
              <a:endParaRPr lang="en-US" sz="11000" dirty="0">
                <a:solidFill>
                  <a:srgbClr val="FFFFFF"/>
                </a:solidFill>
                <a:latin typeface="Roboto Bold"/>
              </a:endParaRPr>
            </a:p>
          </p:txBody>
        </p:sp>
        <p:sp>
          <p:nvSpPr>
            <p:cNvPr id="5" name="TextBox 5"/>
            <p:cNvSpPr txBox="1"/>
            <p:nvPr/>
          </p:nvSpPr>
          <p:spPr>
            <a:xfrm>
              <a:off x="-1149628" y="-1230116"/>
              <a:ext cx="18366509" cy="577851"/>
            </a:xfrm>
            <a:prstGeom prst="rect">
              <a:avLst/>
            </a:prstGeom>
          </p:spPr>
          <p:txBody>
            <a:bodyPr lIns="0" tIns="0" rIns="0" bIns="0" rtlCol="0" anchor="t">
              <a:spAutoFit/>
            </a:bodyPr>
            <a:lstStyle/>
            <a:p>
              <a:pPr>
                <a:lnSpc>
                  <a:spcPts val="3360"/>
                </a:lnSpc>
              </a:pPr>
              <a:r>
                <a:rPr lang="en-US" sz="2800" spc="55" dirty="0">
                  <a:solidFill>
                    <a:srgbClr val="FFFFFF"/>
                  </a:solidFill>
                  <a:latin typeface="Roboto Bold"/>
                </a:rPr>
                <a:t>TRƯỜNG ĐẠI HỌC CÔNG NGHỆ THÔNG TIN</a:t>
              </a:r>
            </a:p>
          </p:txBody>
        </p:sp>
        <p:sp>
          <p:nvSpPr>
            <p:cNvPr id="6" name="TextBox 6"/>
            <p:cNvSpPr txBox="1"/>
            <p:nvPr/>
          </p:nvSpPr>
          <p:spPr>
            <a:xfrm>
              <a:off x="0" y="8907327"/>
              <a:ext cx="18366509" cy="556683"/>
            </a:xfrm>
            <a:prstGeom prst="rect">
              <a:avLst/>
            </a:prstGeom>
          </p:spPr>
          <p:txBody>
            <a:bodyPr lIns="0" tIns="0" rIns="0" bIns="0" rtlCol="0" anchor="t">
              <a:spAutoFit/>
            </a:bodyPr>
            <a:lstStyle/>
            <a:p>
              <a:pPr algn="l">
                <a:lnSpc>
                  <a:spcPts val="3500"/>
                </a:lnSpc>
              </a:pPr>
              <a:r>
                <a:rPr lang="en-US" sz="2500" spc="49">
                  <a:solidFill>
                    <a:srgbClr val="FFBE40"/>
                  </a:solidFill>
                  <a:latin typeface="Roboto"/>
                </a:rPr>
                <a:t>              </a:t>
              </a:r>
            </a:p>
          </p:txBody>
        </p:sp>
      </p:grpSp>
      <p:grpSp>
        <p:nvGrpSpPr>
          <p:cNvPr id="7" name="Group 7"/>
          <p:cNvGrpSpPr/>
          <p:nvPr/>
        </p:nvGrpSpPr>
        <p:grpSpPr>
          <a:xfrm>
            <a:off x="3733800" y="8328280"/>
            <a:ext cx="12613631" cy="1594495"/>
            <a:chOff x="-1933777" y="1560675"/>
            <a:chExt cx="16818175" cy="2125993"/>
          </a:xfrm>
        </p:grpSpPr>
        <p:sp>
          <p:nvSpPr>
            <p:cNvPr id="8" name="TextBox 8"/>
            <p:cNvSpPr txBox="1"/>
            <p:nvPr/>
          </p:nvSpPr>
          <p:spPr>
            <a:xfrm>
              <a:off x="-1933777" y="1560675"/>
              <a:ext cx="16713198" cy="607004"/>
            </a:xfrm>
            <a:prstGeom prst="rect">
              <a:avLst/>
            </a:prstGeom>
          </p:spPr>
          <p:txBody>
            <a:bodyPr wrap="square" lIns="0" tIns="0" rIns="0" bIns="0" rtlCol="0" anchor="t">
              <a:spAutoFit/>
            </a:bodyPr>
            <a:lstStyle/>
            <a:p>
              <a:pPr marL="306515" lvl="1">
                <a:lnSpc>
                  <a:spcPts val="3407"/>
                </a:lnSpc>
              </a:pPr>
              <a:r>
                <a:rPr lang="en-US" sz="4000" dirty="0" err="1">
                  <a:solidFill>
                    <a:srgbClr val="FFFF00"/>
                  </a:solidFill>
                  <a:latin typeface="Roboto" panose="02000000000000000000" pitchFamily="2" charset="0"/>
                  <a:ea typeface="Roboto" panose="02000000000000000000" pitchFamily="2" charset="0"/>
                  <a:cs typeface="Roboto" panose="02000000000000000000" pitchFamily="2" charset="0"/>
                </a:rPr>
                <a:t>Sinh</a:t>
              </a:r>
              <a:r>
                <a:rPr lang="en-US" sz="4000" dirty="0">
                  <a:solidFill>
                    <a:srgbClr val="FFFF00"/>
                  </a:solidFill>
                  <a:latin typeface="Roboto" panose="02000000000000000000" pitchFamily="2" charset="0"/>
                  <a:ea typeface="Roboto" panose="02000000000000000000" pitchFamily="2" charset="0"/>
                  <a:cs typeface="Roboto" panose="02000000000000000000" pitchFamily="2" charset="0"/>
                </a:rPr>
                <a:t> </a:t>
              </a:r>
              <a:r>
                <a:rPr lang="en-US" sz="4000" dirty="0" err="1">
                  <a:solidFill>
                    <a:srgbClr val="FFFF00"/>
                  </a:solidFill>
                  <a:latin typeface="Roboto" panose="02000000000000000000" pitchFamily="2" charset="0"/>
                  <a:ea typeface="Roboto" panose="02000000000000000000" pitchFamily="2" charset="0"/>
                  <a:cs typeface="Roboto" panose="02000000000000000000" pitchFamily="2" charset="0"/>
                </a:rPr>
                <a:t>viên</a:t>
              </a:r>
              <a:r>
                <a:rPr lang="en-US" sz="4000" dirty="0">
                  <a:solidFill>
                    <a:srgbClr val="FFFF00"/>
                  </a:solidFill>
                  <a:latin typeface="Roboto" panose="02000000000000000000" pitchFamily="2" charset="0"/>
                  <a:ea typeface="Roboto" panose="02000000000000000000" pitchFamily="2" charset="0"/>
                  <a:cs typeface="Roboto" panose="02000000000000000000" pitchFamily="2" charset="0"/>
                </a:rPr>
                <a:t> </a:t>
              </a:r>
              <a:r>
                <a:rPr lang="en-US" sz="4000" dirty="0" err="1">
                  <a:solidFill>
                    <a:srgbClr val="FFFF00"/>
                  </a:solidFill>
                  <a:latin typeface="Roboto" panose="02000000000000000000" pitchFamily="2" charset="0"/>
                  <a:ea typeface="Roboto" panose="02000000000000000000" pitchFamily="2" charset="0"/>
                  <a:cs typeface="Roboto" panose="02000000000000000000" pitchFamily="2" charset="0"/>
                </a:rPr>
                <a:t>thực</a:t>
              </a:r>
              <a:r>
                <a:rPr lang="en-US" sz="4000" dirty="0">
                  <a:solidFill>
                    <a:srgbClr val="FFFF00"/>
                  </a:solidFill>
                  <a:latin typeface="Roboto" panose="02000000000000000000" pitchFamily="2" charset="0"/>
                  <a:ea typeface="Roboto" panose="02000000000000000000" pitchFamily="2" charset="0"/>
                  <a:cs typeface="Roboto" panose="02000000000000000000" pitchFamily="2" charset="0"/>
                </a:rPr>
                <a:t> </a:t>
              </a:r>
              <a:r>
                <a:rPr lang="en-US" sz="4000" dirty="0" err="1">
                  <a:solidFill>
                    <a:srgbClr val="FFFF00"/>
                  </a:solidFill>
                  <a:latin typeface="Roboto" panose="02000000000000000000" pitchFamily="2" charset="0"/>
                  <a:ea typeface="Roboto" panose="02000000000000000000" pitchFamily="2" charset="0"/>
                  <a:cs typeface="Roboto" panose="02000000000000000000" pitchFamily="2" charset="0"/>
                </a:rPr>
                <a:t>hiện</a:t>
              </a:r>
              <a:r>
                <a:rPr lang="en-US" sz="4000" dirty="0">
                  <a:solidFill>
                    <a:srgbClr val="FFFF00"/>
                  </a:solidFill>
                  <a:latin typeface="Roboto" panose="02000000000000000000" pitchFamily="2" charset="0"/>
                  <a:ea typeface="Roboto" panose="02000000000000000000" pitchFamily="2" charset="0"/>
                  <a:cs typeface="Roboto" panose="02000000000000000000" pitchFamily="2" charset="0"/>
                </a:rPr>
                <a:t>: </a:t>
              </a:r>
              <a:r>
                <a:rPr lang="en-US" sz="4000" dirty="0" err="1">
                  <a:solidFill>
                    <a:srgbClr val="FFFF00"/>
                  </a:solidFill>
                  <a:latin typeface="Roboto" panose="02000000000000000000" pitchFamily="2" charset="0"/>
                  <a:ea typeface="Roboto" panose="02000000000000000000" pitchFamily="2" charset="0"/>
                  <a:cs typeface="Roboto" panose="02000000000000000000" pitchFamily="2" charset="0"/>
                </a:rPr>
                <a:t>Nguyễn</a:t>
              </a:r>
              <a:r>
                <a:rPr lang="en-US" sz="4000" dirty="0">
                  <a:solidFill>
                    <a:srgbClr val="FFFF00"/>
                  </a:solidFill>
                  <a:latin typeface="Roboto" panose="02000000000000000000" pitchFamily="2" charset="0"/>
                  <a:ea typeface="Roboto" panose="02000000000000000000" pitchFamily="2" charset="0"/>
                  <a:cs typeface="Roboto" panose="02000000000000000000" pitchFamily="2" charset="0"/>
                </a:rPr>
                <a:t> Vũ </a:t>
              </a:r>
              <a:r>
                <a:rPr lang="en-US" sz="4000" dirty="0" err="1">
                  <a:solidFill>
                    <a:srgbClr val="FFFF00"/>
                  </a:solidFill>
                  <a:latin typeface="Roboto" panose="02000000000000000000" pitchFamily="2" charset="0"/>
                  <a:ea typeface="Roboto" panose="02000000000000000000" pitchFamily="2" charset="0"/>
                  <a:cs typeface="Roboto" panose="02000000000000000000" pitchFamily="2" charset="0"/>
                </a:rPr>
                <a:t>Dương</a:t>
              </a:r>
              <a:r>
                <a:rPr lang="en-US" sz="4000" dirty="0">
                  <a:solidFill>
                    <a:srgbClr val="FFFF00"/>
                  </a:solidFill>
                  <a:latin typeface="Roboto" panose="02000000000000000000" pitchFamily="2" charset="0"/>
                  <a:ea typeface="Roboto" panose="02000000000000000000" pitchFamily="2" charset="0"/>
                  <a:cs typeface="Roboto" panose="02000000000000000000" pitchFamily="2" charset="0"/>
                </a:rPr>
                <a:t> - 20520465</a:t>
              </a:r>
            </a:p>
          </p:txBody>
        </p:sp>
        <p:sp>
          <p:nvSpPr>
            <p:cNvPr id="9" name="TextBox 9"/>
            <p:cNvSpPr txBox="1"/>
            <p:nvPr/>
          </p:nvSpPr>
          <p:spPr>
            <a:xfrm>
              <a:off x="0" y="3149590"/>
              <a:ext cx="14884398" cy="537078"/>
            </a:xfrm>
            <a:prstGeom prst="rect">
              <a:avLst/>
            </a:prstGeom>
          </p:spPr>
          <p:txBody>
            <a:bodyPr lIns="0" tIns="0" rIns="0" bIns="0" rtlCol="0" anchor="t">
              <a:spAutoFit/>
            </a:bodyPr>
            <a:lstStyle/>
            <a:p>
              <a:pPr algn="ctr">
                <a:lnSpc>
                  <a:spcPts val="3123"/>
                </a:lnSpc>
              </a:pPr>
              <a:endParaRPr/>
            </a:p>
          </p:txBody>
        </p:sp>
      </p:grpSp>
      <p:sp>
        <p:nvSpPr>
          <p:cNvPr id="12" name="TextBox 12"/>
          <p:cNvSpPr txBox="1"/>
          <p:nvPr/>
        </p:nvSpPr>
        <p:spPr>
          <a:xfrm>
            <a:off x="8359262" y="9884192"/>
            <a:ext cx="11163298" cy="402809"/>
          </a:xfrm>
          <a:prstGeom prst="rect">
            <a:avLst/>
          </a:prstGeom>
        </p:spPr>
        <p:txBody>
          <a:bodyPr lIns="0" tIns="0" rIns="0" bIns="0" rtlCol="0" anchor="t">
            <a:spAutoFit/>
          </a:bodyPr>
          <a:lstStyle/>
          <a:p>
            <a:pPr algn="ctr">
              <a:lnSpc>
                <a:spcPts val="3123"/>
              </a:lnSpc>
            </a:pPr>
            <a:endParaRPr/>
          </a:p>
        </p:txBody>
      </p:sp>
      <p:sp>
        <p:nvSpPr>
          <p:cNvPr id="15" name="TextBox 14">
            <a:extLst>
              <a:ext uri="{FF2B5EF4-FFF2-40B4-BE49-F238E27FC236}">
                <a16:creationId xmlns:a16="http://schemas.microsoft.com/office/drawing/2014/main" id="{F2387B58-AA21-3992-EB77-988145268009}"/>
              </a:ext>
            </a:extLst>
          </p:cNvPr>
          <p:cNvSpPr txBox="1"/>
          <p:nvPr/>
        </p:nvSpPr>
        <p:spPr>
          <a:xfrm>
            <a:off x="4833937" y="5351469"/>
            <a:ext cx="8460329" cy="923330"/>
          </a:xfrm>
          <a:prstGeom prst="rect">
            <a:avLst/>
          </a:prstGeom>
          <a:noFill/>
        </p:spPr>
        <p:txBody>
          <a:bodyPr wrap="none" rtlCol="0">
            <a:spAutoFit/>
          </a:bodyPr>
          <a:lstStyle/>
          <a:p>
            <a:pPr algn="ctr"/>
            <a:r>
              <a:rPr lang="en-US" sz="5400" spc="55" dirty="0" err="1">
                <a:solidFill>
                  <a:srgbClr val="FFFFFF"/>
                </a:solidFill>
                <a:latin typeface="Roboto Bold"/>
              </a:rPr>
              <a:t>Môn</a:t>
            </a:r>
            <a:r>
              <a:rPr lang="en-US" sz="5400" spc="55" dirty="0">
                <a:solidFill>
                  <a:srgbClr val="FFFFFF"/>
                </a:solidFill>
                <a:latin typeface="Roboto Bold"/>
              </a:rPr>
              <a:t> </a:t>
            </a:r>
            <a:r>
              <a:rPr lang="en-US" sz="5400" spc="55" dirty="0" err="1">
                <a:solidFill>
                  <a:srgbClr val="FFFFFF"/>
                </a:solidFill>
                <a:latin typeface="Roboto Bold"/>
              </a:rPr>
              <a:t>học</a:t>
            </a:r>
            <a:r>
              <a:rPr lang="en-US" sz="5400" spc="55" dirty="0">
                <a:solidFill>
                  <a:srgbClr val="FFFFFF"/>
                </a:solidFill>
                <a:latin typeface="Roboto Bold"/>
              </a:rPr>
              <a:t>: </a:t>
            </a:r>
            <a:r>
              <a:rPr lang="en-US" sz="5400" spc="55">
                <a:solidFill>
                  <a:srgbClr val="FFFFFF"/>
                </a:solidFill>
                <a:latin typeface="Roboto Bold"/>
              </a:rPr>
              <a:t>Đồ </a:t>
            </a:r>
            <a:r>
              <a:rPr lang="en-US" sz="5400" spc="55" dirty="0" err="1">
                <a:solidFill>
                  <a:srgbClr val="FFFFFF"/>
                </a:solidFill>
                <a:latin typeface="Roboto Bold"/>
              </a:rPr>
              <a:t>họa</a:t>
            </a:r>
            <a:r>
              <a:rPr lang="en-US" sz="5400" spc="55" dirty="0">
                <a:solidFill>
                  <a:srgbClr val="FFFFFF"/>
                </a:solidFill>
                <a:latin typeface="Roboto Bold"/>
              </a:rPr>
              <a:t> </a:t>
            </a:r>
            <a:r>
              <a:rPr lang="en-US" sz="5400" spc="55" dirty="0" err="1">
                <a:solidFill>
                  <a:srgbClr val="FFFFFF"/>
                </a:solidFill>
                <a:latin typeface="Roboto Bold"/>
              </a:rPr>
              <a:t>máy</a:t>
            </a:r>
            <a:r>
              <a:rPr lang="en-US" sz="5400" spc="55" dirty="0">
                <a:solidFill>
                  <a:srgbClr val="FFFFFF"/>
                </a:solidFill>
                <a:latin typeface="Roboto Bold"/>
              </a:rPr>
              <a:t> </a:t>
            </a:r>
            <a:r>
              <a:rPr lang="en-US" sz="5400" spc="55" dirty="0" err="1">
                <a:solidFill>
                  <a:srgbClr val="FFFFFF"/>
                </a:solidFill>
                <a:latin typeface="Roboto Bold"/>
              </a:rPr>
              <a:t>tính</a:t>
            </a:r>
            <a:endParaRPr lang="en-US" sz="5400" spc="55" dirty="0">
              <a:solidFill>
                <a:srgbClr val="FFFFFF"/>
              </a:solidFill>
              <a:latin typeface="Roboto Bold"/>
            </a:endParaRPr>
          </a:p>
        </p:txBody>
      </p:sp>
      <p:grpSp>
        <p:nvGrpSpPr>
          <p:cNvPr id="16" name="Group 7">
            <a:extLst>
              <a:ext uri="{FF2B5EF4-FFF2-40B4-BE49-F238E27FC236}">
                <a16:creationId xmlns:a16="http://schemas.microsoft.com/office/drawing/2014/main" id="{C077437E-F7A5-BB97-2D43-84284B6310BC}"/>
              </a:ext>
            </a:extLst>
          </p:cNvPr>
          <p:cNvGrpSpPr/>
          <p:nvPr/>
        </p:nvGrpSpPr>
        <p:grpSpPr>
          <a:xfrm>
            <a:off x="2928937" y="6767363"/>
            <a:ext cx="13068298" cy="1724107"/>
            <a:chOff x="-2540000" y="1387859"/>
            <a:chExt cx="17424398" cy="2298809"/>
          </a:xfrm>
        </p:grpSpPr>
        <p:sp>
          <p:nvSpPr>
            <p:cNvPr id="17" name="TextBox 8">
              <a:extLst>
                <a:ext uri="{FF2B5EF4-FFF2-40B4-BE49-F238E27FC236}">
                  <a16:creationId xmlns:a16="http://schemas.microsoft.com/office/drawing/2014/main" id="{183DB3BD-F4C7-2DA5-4E04-1FCB4B8B85BB}"/>
                </a:ext>
              </a:extLst>
            </p:cNvPr>
            <p:cNvSpPr txBox="1"/>
            <p:nvPr/>
          </p:nvSpPr>
          <p:spPr>
            <a:xfrm>
              <a:off x="-2540000" y="1387859"/>
              <a:ext cx="16713198" cy="607004"/>
            </a:xfrm>
            <a:prstGeom prst="rect">
              <a:avLst/>
            </a:prstGeom>
          </p:spPr>
          <p:txBody>
            <a:bodyPr wrap="square" lIns="0" tIns="0" rIns="0" bIns="0" rtlCol="0" anchor="t">
              <a:spAutoFit/>
            </a:bodyPr>
            <a:lstStyle/>
            <a:p>
              <a:pPr marL="306515" lvl="1" algn="ctr">
                <a:lnSpc>
                  <a:spcPts val="3407"/>
                </a:lnSpc>
              </a:pPr>
              <a:r>
                <a:rPr lang="en-US" sz="4000" dirty="0" err="1">
                  <a:solidFill>
                    <a:schemeClr val="bg1"/>
                  </a:solidFill>
                  <a:latin typeface="Roboto" panose="02000000000000000000" pitchFamily="2" charset="0"/>
                  <a:ea typeface="Roboto" panose="02000000000000000000" pitchFamily="2" charset="0"/>
                  <a:cs typeface="Roboto" panose="02000000000000000000" pitchFamily="2" charset="0"/>
                </a:rPr>
                <a:t>Giảng</a:t>
              </a:r>
              <a:r>
                <a:rPr lang="en-US" sz="4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4000" dirty="0" err="1">
                  <a:solidFill>
                    <a:schemeClr val="bg1"/>
                  </a:solidFill>
                  <a:latin typeface="Roboto" panose="02000000000000000000" pitchFamily="2" charset="0"/>
                  <a:ea typeface="Roboto" panose="02000000000000000000" pitchFamily="2" charset="0"/>
                  <a:cs typeface="Roboto" panose="02000000000000000000" pitchFamily="2" charset="0"/>
                </a:rPr>
                <a:t>viên</a:t>
              </a:r>
              <a:r>
                <a:rPr lang="en-US" sz="4000" dirty="0">
                  <a:solidFill>
                    <a:schemeClr val="bg1"/>
                  </a:solidFill>
                  <a:latin typeface="Roboto" panose="02000000000000000000" pitchFamily="2" charset="0"/>
                  <a:ea typeface="Roboto" panose="02000000000000000000" pitchFamily="2" charset="0"/>
                  <a:cs typeface="Roboto" panose="02000000000000000000" pitchFamily="2" charset="0"/>
                </a:rPr>
                <a:t>: Mai </a:t>
              </a:r>
              <a:r>
                <a:rPr lang="en-US" sz="4000" dirty="0" err="1">
                  <a:solidFill>
                    <a:schemeClr val="bg1"/>
                  </a:solidFill>
                  <a:latin typeface="Roboto" panose="02000000000000000000" pitchFamily="2" charset="0"/>
                  <a:ea typeface="Roboto" panose="02000000000000000000" pitchFamily="2" charset="0"/>
                  <a:cs typeface="Roboto" panose="02000000000000000000" pitchFamily="2" charset="0"/>
                </a:rPr>
                <a:t>Tiến</a:t>
              </a:r>
              <a:r>
                <a:rPr lang="en-US" sz="4000" dirty="0">
                  <a:solidFill>
                    <a:schemeClr val="bg1"/>
                  </a:solidFill>
                  <a:latin typeface="Roboto" panose="02000000000000000000" pitchFamily="2" charset="0"/>
                  <a:ea typeface="Roboto" panose="02000000000000000000" pitchFamily="2" charset="0"/>
                  <a:cs typeface="Roboto" panose="02000000000000000000" pitchFamily="2" charset="0"/>
                </a:rPr>
                <a:t> Dũng</a:t>
              </a:r>
            </a:p>
          </p:txBody>
        </p:sp>
        <p:sp>
          <p:nvSpPr>
            <p:cNvPr id="18" name="TextBox 9">
              <a:extLst>
                <a:ext uri="{FF2B5EF4-FFF2-40B4-BE49-F238E27FC236}">
                  <a16:creationId xmlns:a16="http://schemas.microsoft.com/office/drawing/2014/main" id="{0D04D041-4AF7-7A59-7747-0915B81583AE}"/>
                </a:ext>
              </a:extLst>
            </p:cNvPr>
            <p:cNvSpPr txBox="1"/>
            <p:nvPr/>
          </p:nvSpPr>
          <p:spPr>
            <a:xfrm>
              <a:off x="0" y="3149590"/>
              <a:ext cx="14884398" cy="537078"/>
            </a:xfrm>
            <a:prstGeom prst="rect">
              <a:avLst/>
            </a:prstGeom>
          </p:spPr>
          <p:txBody>
            <a:bodyPr lIns="0" tIns="0" rIns="0" bIns="0" rtlCol="0" anchor="t">
              <a:spAutoFit/>
            </a:bodyPr>
            <a:lstStyle/>
            <a:p>
              <a:pPr algn="ctr">
                <a:lnSpc>
                  <a:spcPts val="3123"/>
                </a:lnSpc>
              </a:pPr>
              <a:endParaRPr/>
            </a:p>
          </p:txBody>
        </p:sp>
      </p:grpSp>
      <p:sp>
        <p:nvSpPr>
          <p:cNvPr id="19" name="TextBox 18">
            <a:extLst>
              <a:ext uri="{FF2B5EF4-FFF2-40B4-BE49-F238E27FC236}">
                <a16:creationId xmlns:a16="http://schemas.microsoft.com/office/drawing/2014/main" id="{30DC67C9-E9EC-AA01-A211-B383521F4631}"/>
              </a:ext>
            </a:extLst>
          </p:cNvPr>
          <p:cNvSpPr txBox="1"/>
          <p:nvPr/>
        </p:nvSpPr>
        <p:spPr>
          <a:xfrm>
            <a:off x="4099478" y="3642869"/>
            <a:ext cx="10193816" cy="1292662"/>
          </a:xfrm>
          <a:prstGeom prst="rect">
            <a:avLst/>
          </a:prstGeom>
          <a:noFill/>
        </p:spPr>
        <p:txBody>
          <a:bodyPr wrap="none" rtlCol="0">
            <a:spAutoFit/>
          </a:bodyPr>
          <a:lstStyle/>
          <a:p>
            <a:r>
              <a:rPr lang="en-US" sz="6000" dirty="0" err="1">
                <a:solidFill>
                  <a:schemeClr val="accent6"/>
                </a:solidFill>
                <a:latin typeface="Roboto Bold"/>
              </a:rPr>
              <a:t>Chủ</a:t>
            </a:r>
            <a:r>
              <a:rPr lang="en-US" sz="6000" dirty="0">
                <a:solidFill>
                  <a:schemeClr val="accent6"/>
                </a:solidFill>
                <a:latin typeface="Roboto Bold"/>
              </a:rPr>
              <a:t> </a:t>
            </a:r>
            <a:r>
              <a:rPr lang="en-US" sz="6000" dirty="0" err="1">
                <a:solidFill>
                  <a:schemeClr val="accent6"/>
                </a:solidFill>
                <a:latin typeface="Roboto Bold"/>
              </a:rPr>
              <a:t>đề</a:t>
            </a:r>
            <a:r>
              <a:rPr lang="en-US" sz="6000" dirty="0">
                <a:solidFill>
                  <a:schemeClr val="accent6"/>
                </a:solidFill>
                <a:latin typeface="Roboto Bold"/>
              </a:rPr>
              <a:t>: </a:t>
            </a:r>
            <a:r>
              <a:rPr lang="en-US" sz="6000" dirty="0" err="1">
                <a:solidFill>
                  <a:schemeClr val="accent6"/>
                </a:solidFill>
                <a:latin typeface="Roboto Bold"/>
              </a:rPr>
              <a:t>Thiết</a:t>
            </a:r>
            <a:r>
              <a:rPr lang="en-US" sz="6000" dirty="0">
                <a:solidFill>
                  <a:schemeClr val="accent6"/>
                </a:solidFill>
                <a:latin typeface="Roboto Bold"/>
              </a:rPr>
              <a:t> </a:t>
            </a:r>
            <a:r>
              <a:rPr lang="en-US" sz="6000" dirty="0" err="1">
                <a:solidFill>
                  <a:schemeClr val="accent6"/>
                </a:solidFill>
                <a:latin typeface="Roboto Bold"/>
              </a:rPr>
              <a:t>kế</a:t>
            </a:r>
            <a:r>
              <a:rPr lang="en-US" sz="6000" dirty="0">
                <a:solidFill>
                  <a:schemeClr val="accent6"/>
                </a:solidFill>
                <a:latin typeface="Roboto Bold"/>
              </a:rPr>
              <a:t> </a:t>
            </a:r>
            <a:r>
              <a:rPr lang="en-US" sz="6000" dirty="0" err="1">
                <a:solidFill>
                  <a:schemeClr val="accent6"/>
                </a:solidFill>
                <a:latin typeface="Roboto Bold"/>
              </a:rPr>
              <a:t>sân</a:t>
            </a:r>
            <a:r>
              <a:rPr lang="en-US" sz="6000" dirty="0">
                <a:solidFill>
                  <a:schemeClr val="accent6"/>
                </a:solidFill>
                <a:latin typeface="Roboto Bold"/>
              </a:rPr>
              <a:t> </a:t>
            </a:r>
            <a:r>
              <a:rPr lang="en-US" sz="6000" dirty="0" err="1">
                <a:solidFill>
                  <a:schemeClr val="accent6"/>
                </a:solidFill>
                <a:latin typeface="Roboto Bold"/>
              </a:rPr>
              <a:t>chơi</a:t>
            </a:r>
            <a:r>
              <a:rPr lang="en-US" sz="6000" dirty="0">
                <a:solidFill>
                  <a:schemeClr val="accent6"/>
                </a:solidFill>
                <a:latin typeface="Roboto Bold"/>
              </a:rPr>
              <a:t> </a:t>
            </a:r>
            <a:r>
              <a:rPr lang="en-US" sz="6000" dirty="0" err="1">
                <a:solidFill>
                  <a:schemeClr val="accent6"/>
                </a:solidFill>
                <a:latin typeface="Roboto Bold"/>
              </a:rPr>
              <a:t>ảo</a:t>
            </a:r>
            <a:r>
              <a:rPr lang="en-US" sz="6000" dirty="0">
                <a:solidFill>
                  <a:schemeClr val="accent6"/>
                </a:solidFill>
                <a:latin typeface="Roboto Bold"/>
              </a:rPr>
              <a:t> </a:t>
            </a:r>
          </a:p>
          <a:p>
            <a:endParaRPr lang="en-US" dirty="0"/>
          </a:p>
        </p:txBody>
      </p:sp>
      <p:sp>
        <p:nvSpPr>
          <p:cNvPr id="10" name="Slide Number Placeholder 9">
            <a:extLst>
              <a:ext uri="{FF2B5EF4-FFF2-40B4-BE49-F238E27FC236}">
                <a16:creationId xmlns:a16="http://schemas.microsoft.com/office/drawing/2014/main" id="{873357EE-B0FE-BF60-DE1F-009031E3905E}"/>
              </a:ext>
            </a:extLst>
          </p:cNvPr>
          <p:cNvSpPr>
            <a:spLocks noGrp="1"/>
          </p:cNvSpPr>
          <p:nvPr>
            <p:ph type="sldNum" sz="quarter" idx="12"/>
          </p:nvPr>
        </p:nvSpPr>
        <p:spPr>
          <a:xfrm>
            <a:off x="17071471" y="9545091"/>
            <a:ext cx="1216529" cy="755367"/>
          </a:xfrm>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1567787" y="2110618"/>
            <a:ext cx="14338382" cy="6863881"/>
            <a:chOff x="0" y="-2308683"/>
            <a:chExt cx="19117843" cy="9151843"/>
          </a:xfrm>
        </p:grpSpPr>
        <p:sp>
          <p:nvSpPr>
            <p:cNvPr id="4" name="TextBox 4"/>
            <p:cNvSpPr txBox="1"/>
            <p:nvPr/>
          </p:nvSpPr>
          <p:spPr>
            <a:xfrm>
              <a:off x="246417" y="-2308683"/>
              <a:ext cx="18871426" cy="8087685"/>
            </a:xfrm>
            <a:prstGeom prst="rect">
              <a:avLst/>
            </a:prstGeom>
          </p:spPr>
          <p:txBody>
            <a:bodyPr lIns="0" tIns="0" rIns="0" bIns="0" rtlCol="0" anchor="t">
              <a:spAutoFit/>
            </a:bodyPr>
            <a:lstStyle/>
            <a:p>
              <a:pPr algn="just">
                <a:lnSpc>
                  <a:spcPts val="4320"/>
                </a:lnSpc>
              </a:pPr>
              <a:r>
                <a:rPr lang="en-US" sz="2800" dirty="0">
                  <a:solidFill>
                    <a:srgbClr val="FFFFFF"/>
                  </a:solidFill>
                  <a:latin typeface="Roboto"/>
                </a:rPr>
                <a:t>- CSS l</a:t>
              </a:r>
              <a:r>
                <a:rPr lang="vi-VN" sz="2800" dirty="0">
                  <a:solidFill>
                    <a:srgbClr val="FFFFFF"/>
                  </a:solidFill>
                  <a:latin typeface="Roboto"/>
                </a:rPr>
                <a:t>à chữ viết tắt của </a:t>
              </a:r>
              <a:r>
                <a:rPr lang="vi-VN" sz="2800" dirty="0" err="1">
                  <a:solidFill>
                    <a:srgbClr val="FFFFFF"/>
                  </a:solidFill>
                  <a:latin typeface="Roboto"/>
                </a:rPr>
                <a:t>Cascading</a:t>
              </a:r>
              <a:r>
                <a:rPr lang="vi-VN" sz="2800" dirty="0">
                  <a:solidFill>
                    <a:srgbClr val="FFFFFF"/>
                  </a:solidFill>
                  <a:latin typeface="Roboto"/>
                </a:rPr>
                <a:t> </a:t>
              </a:r>
              <a:r>
                <a:rPr lang="vi-VN" sz="2800" dirty="0" err="1">
                  <a:solidFill>
                    <a:srgbClr val="FFFFFF"/>
                  </a:solidFill>
                  <a:latin typeface="Roboto"/>
                </a:rPr>
                <a:t>Style</a:t>
              </a:r>
              <a:r>
                <a:rPr lang="vi-VN" sz="2800" dirty="0">
                  <a:solidFill>
                    <a:srgbClr val="FFFFFF"/>
                  </a:solidFill>
                  <a:latin typeface="Roboto"/>
                </a:rPr>
                <a:t> </a:t>
              </a:r>
              <a:r>
                <a:rPr lang="vi-VN" sz="2800" dirty="0" err="1">
                  <a:solidFill>
                    <a:srgbClr val="FFFFFF"/>
                  </a:solidFill>
                  <a:latin typeface="Roboto"/>
                </a:rPr>
                <a:t>Sheets</a:t>
              </a:r>
              <a:r>
                <a:rPr lang="vi-VN" sz="2800" dirty="0">
                  <a:solidFill>
                    <a:srgbClr val="FFFFFF"/>
                  </a:solidFill>
                  <a:latin typeface="Roboto"/>
                </a:rPr>
                <a:t>, nó là một ngôn ngữ được sử dụng để tìm và định dạng lại các phần tử được tạo ra bởi các ngôn ngữ đánh dấu (HTML). Nói ngắn gọn hơn là ngôn ngữ tạo phong cách cho trang </a:t>
              </a:r>
              <a:r>
                <a:rPr lang="vi-VN" sz="2800" dirty="0" err="1">
                  <a:solidFill>
                    <a:srgbClr val="FFFFFF"/>
                  </a:solidFill>
                  <a:latin typeface="Roboto"/>
                </a:rPr>
                <a:t>web</a:t>
              </a:r>
              <a:r>
                <a:rPr lang="en-US" sz="2800" dirty="0">
                  <a:solidFill>
                    <a:srgbClr val="FFFFFF"/>
                  </a:solidFill>
                  <a:latin typeface="Roboto"/>
                </a:rPr>
                <a:t>.</a:t>
              </a:r>
            </a:p>
            <a:p>
              <a:pPr algn="just">
                <a:lnSpc>
                  <a:spcPts val="4320"/>
                </a:lnSpc>
              </a:pPr>
              <a:r>
                <a:rPr lang="en-US" sz="2800" dirty="0">
                  <a:solidFill>
                    <a:srgbClr val="FFFFFF"/>
                  </a:solidFill>
                  <a:latin typeface="Roboto"/>
                </a:rPr>
                <a:t> - </a:t>
              </a:r>
              <a:r>
                <a:rPr lang="en-US" sz="2800" dirty="0" err="1">
                  <a:solidFill>
                    <a:srgbClr val="FFFFFF"/>
                  </a:solidFill>
                  <a:latin typeface="Roboto"/>
                </a:rPr>
                <a:t>Ưu</a:t>
              </a:r>
              <a:r>
                <a:rPr lang="en-US" sz="2800" dirty="0">
                  <a:solidFill>
                    <a:srgbClr val="FFFFFF"/>
                  </a:solidFill>
                  <a:latin typeface="Roboto"/>
                </a:rPr>
                <a:t> </a:t>
              </a:r>
              <a:r>
                <a:rPr lang="en-US" sz="2800" dirty="0" err="1">
                  <a:solidFill>
                    <a:srgbClr val="FFFFFF"/>
                  </a:solidFill>
                  <a:latin typeface="Roboto"/>
                </a:rPr>
                <a:t>điểm</a:t>
              </a:r>
              <a:r>
                <a:rPr lang="en-US" sz="2800" dirty="0">
                  <a:solidFill>
                    <a:srgbClr val="FFFFFF"/>
                  </a:solidFill>
                  <a:latin typeface="Roboto"/>
                </a:rPr>
                <a:t> </a:t>
              </a:r>
              <a:r>
                <a:rPr lang="en-US" sz="2800" dirty="0" err="1">
                  <a:solidFill>
                    <a:srgbClr val="FFFFFF"/>
                  </a:solidFill>
                  <a:latin typeface="Roboto"/>
                </a:rPr>
                <a:t>khi</a:t>
              </a:r>
              <a:r>
                <a:rPr lang="en-US" sz="2800" dirty="0">
                  <a:solidFill>
                    <a:srgbClr val="FFFFFF"/>
                  </a:solidFill>
                  <a:latin typeface="Roboto"/>
                </a:rPr>
                <a:t> </a:t>
              </a:r>
              <a:r>
                <a:rPr lang="en-US" sz="2800" dirty="0" err="1">
                  <a:solidFill>
                    <a:srgbClr val="FFFFFF"/>
                  </a:solidFill>
                  <a:latin typeface="Roboto"/>
                </a:rPr>
                <a:t>sử</a:t>
              </a:r>
              <a:r>
                <a:rPr lang="en-US" sz="2800" dirty="0">
                  <a:solidFill>
                    <a:srgbClr val="FFFFFF"/>
                  </a:solidFill>
                  <a:latin typeface="Roboto"/>
                </a:rPr>
                <a:t> </a:t>
              </a:r>
              <a:r>
                <a:rPr lang="en-US" sz="2800" dirty="0" err="1">
                  <a:solidFill>
                    <a:srgbClr val="FFFFFF"/>
                  </a:solidFill>
                  <a:latin typeface="Roboto"/>
                </a:rPr>
                <a:t>dụng</a:t>
              </a:r>
              <a:r>
                <a:rPr lang="en-US" sz="2800" dirty="0">
                  <a:solidFill>
                    <a:srgbClr val="FFFFFF"/>
                  </a:solidFill>
                  <a:latin typeface="Roboto"/>
                </a:rPr>
                <a:t> CSS:</a:t>
              </a:r>
            </a:p>
            <a:p>
              <a:pPr algn="just">
                <a:lnSpc>
                  <a:spcPts val="4320"/>
                </a:lnSpc>
              </a:pPr>
              <a:r>
                <a:rPr lang="en-US" sz="2800" dirty="0">
                  <a:solidFill>
                    <a:srgbClr val="FFFFFF"/>
                  </a:solidFill>
                  <a:latin typeface="Roboto"/>
                </a:rPr>
                <a:t>	+ </a:t>
              </a:r>
              <a:r>
                <a:rPr lang="vi-VN" sz="2800" dirty="0">
                  <a:solidFill>
                    <a:srgbClr val="FFFFFF"/>
                  </a:solidFill>
                  <a:latin typeface="Roboto"/>
                </a:rPr>
                <a:t>CSS giúp người dùng nhiều </a:t>
              </a:r>
              <a:r>
                <a:rPr lang="vi-VN" sz="2800" dirty="0" err="1">
                  <a:solidFill>
                    <a:srgbClr val="FFFFFF"/>
                  </a:solidFill>
                  <a:latin typeface="Roboto"/>
                </a:rPr>
                <a:t>styles</a:t>
              </a:r>
              <a:r>
                <a:rPr lang="vi-VN" sz="2800" dirty="0">
                  <a:solidFill>
                    <a:srgbClr val="FFFFFF"/>
                  </a:solidFill>
                  <a:latin typeface="Roboto"/>
                </a:rPr>
                <a:t> trên một trang </a:t>
              </a:r>
              <a:r>
                <a:rPr lang="vi-VN" sz="2800" dirty="0" err="1">
                  <a:solidFill>
                    <a:srgbClr val="FFFFFF"/>
                  </a:solidFill>
                  <a:latin typeface="Roboto"/>
                </a:rPr>
                <a:t>web</a:t>
              </a:r>
              <a:r>
                <a:rPr lang="vi-VN" sz="2800" dirty="0">
                  <a:solidFill>
                    <a:srgbClr val="FFFFFF"/>
                  </a:solidFill>
                  <a:latin typeface="Roboto"/>
                </a:rPr>
                <a:t> HTML nên khả năng điều </a:t>
              </a:r>
              <a:r>
                <a:rPr lang="en-US" sz="2800" dirty="0">
                  <a:solidFill>
                    <a:srgbClr val="FFFFFF"/>
                  </a:solidFill>
                  <a:latin typeface="Roboto"/>
                </a:rPr>
                <a:t>	</a:t>
              </a:r>
              <a:r>
                <a:rPr lang="vi-VN" sz="2800" dirty="0">
                  <a:solidFill>
                    <a:srgbClr val="FFFFFF"/>
                  </a:solidFill>
                  <a:latin typeface="Roboto"/>
                </a:rPr>
                <a:t>chỉnh trang của bạn trở nên vô hạn. </a:t>
              </a:r>
              <a:endParaRPr lang="en-US" sz="2800" dirty="0">
                <a:solidFill>
                  <a:srgbClr val="FFFFFF"/>
                </a:solidFill>
                <a:latin typeface="Roboto"/>
              </a:endParaRPr>
            </a:p>
            <a:p>
              <a:pPr algn="just">
                <a:lnSpc>
                  <a:spcPts val="4320"/>
                </a:lnSpc>
              </a:pPr>
              <a:r>
                <a:rPr lang="en-US" sz="2800" dirty="0">
                  <a:solidFill>
                    <a:srgbClr val="FFFFFF"/>
                  </a:solidFill>
                  <a:latin typeface="Roboto"/>
                </a:rPr>
                <a:t>	+ </a:t>
              </a:r>
              <a:r>
                <a:rPr lang="vi-VN" sz="2800" dirty="0">
                  <a:solidFill>
                    <a:srgbClr val="FFFFFF"/>
                  </a:solidFill>
                  <a:latin typeface="Roboto"/>
                </a:rPr>
                <a:t>Nhờ CSS mà mã nguồn của trang </a:t>
              </a:r>
              <a:r>
                <a:rPr lang="vi-VN" sz="2800" dirty="0" err="1">
                  <a:solidFill>
                    <a:srgbClr val="FFFFFF"/>
                  </a:solidFill>
                  <a:latin typeface="Roboto"/>
                </a:rPr>
                <a:t>Web</a:t>
              </a:r>
              <a:r>
                <a:rPr lang="vi-VN" sz="2800" dirty="0">
                  <a:solidFill>
                    <a:srgbClr val="FFFFFF"/>
                  </a:solidFill>
                  <a:latin typeface="Roboto"/>
                </a:rPr>
                <a:t> sẽ được tổ chức gọn gàng hơn, trật tự hơn, </a:t>
              </a:r>
              <a:r>
                <a:rPr lang="en-US" sz="2800" dirty="0">
                  <a:solidFill>
                    <a:srgbClr val="FFFFFF"/>
                  </a:solidFill>
                  <a:latin typeface="Roboto"/>
                </a:rPr>
                <a:t>	</a:t>
              </a:r>
              <a:r>
                <a:rPr lang="vi-VN" sz="2800" dirty="0">
                  <a:solidFill>
                    <a:srgbClr val="FFFFFF"/>
                  </a:solidFill>
                  <a:latin typeface="Roboto"/>
                </a:rPr>
                <a:t>nội dung trang </a:t>
              </a:r>
              <a:r>
                <a:rPr lang="vi-VN" sz="2800" dirty="0" err="1">
                  <a:solidFill>
                    <a:srgbClr val="FFFFFF"/>
                  </a:solidFill>
                  <a:latin typeface="Roboto"/>
                </a:rPr>
                <a:t>web</a:t>
              </a:r>
              <a:r>
                <a:rPr lang="vi-VN" sz="2800" dirty="0">
                  <a:solidFill>
                    <a:srgbClr val="FFFFFF"/>
                  </a:solidFill>
                  <a:latin typeface="Roboto"/>
                </a:rPr>
                <a:t> sẽ được tách bạch hơn trong việc định dạng hiển thị</a:t>
              </a:r>
              <a:endParaRPr lang="en-US" sz="2800" dirty="0">
                <a:solidFill>
                  <a:srgbClr val="FFFFFF"/>
                </a:solidFill>
                <a:latin typeface="Roboto"/>
              </a:endParaRPr>
            </a:p>
            <a:p>
              <a:pPr algn="just">
                <a:lnSpc>
                  <a:spcPts val="4320"/>
                </a:lnSpc>
              </a:pPr>
              <a:r>
                <a:rPr lang="en-US" sz="2800" dirty="0">
                  <a:solidFill>
                    <a:srgbClr val="FFFFFF"/>
                  </a:solidFill>
                  <a:latin typeface="Roboto"/>
                </a:rPr>
                <a:t>	+ </a:t>
              </a:r>
              <a:r>
                <a:rPr lang="vi-VN" sz="2800" dirty="0">
                  <a:solidFill>
                    <a:srgbClr val="FFFFFF"/>
                  </a:solidFill>
                  <a:latin typeface="Roboto"/>
                </a:rPr>
                <a:t>CSS tạo ra nhiều kiểu dáng nên có thể được áp dụng với nhiều trang </a:t>
              </a:r>
              <a:r>
                <a:rPr lang="vi-VN" sz="2800" dirty="0" err="1">
                  <a:solidFill>
                    <a:srgbClr val="FFFFFF"/>
                  </a:solidFill>
                  <a:latin typeface="Roboto"/>
                </a:rPr>
                <a:t>web</a:t>
              </a:r>
              <a:r>
                <a:rPr lang="vi-VN" sz="2800" dirty="0">
                  <a:solidFill>
                    <a:srgbClr val="FFFFFF"/>
                  </a:solidFill>
                  <a:latin typeface="Roboto"/>
                </a:rPr>
                <a:t>, từ đó </a:t>
              </a:r>
              <a:r>
                <a:rPr lang="en-US" sz="2800" dirty="0">
                  <a:solidFill>
                    <a:srgbClr val="FFFFFF"/>
                  </a:solidFill>
                  <a:latin typeface="Roboto"/>
                </a:rPr>
                <a:t>	</a:t>
              </a:r>
              <a:r>
                <a:rPr lang="vi-VN" sz="2800" dirty="0">
                  <a:solidFill>
                    <a:srgbClr val="FFFFFF"/>
                  </a:solidFill>
                  <a:latin typeface="Roboto"/>
                </a:rPr>
                <a:t>giảm tránh việc lặp lại các định dạng của các trang </a:t>
              </a:r>
              <a:r>
                <a:rPr lang="vi-VN" sz="2800" dirty="0" err="1">
                  <a:solidFill>
                    <a:srgbClr val="FFFFFF"/>
                  </a:solidFill>
                  <a:latin typeface="Roboto"/>
                </a:rPr>
                <a:t>web</a:t>
              </a:r>
              <a:r>
                <a:rPr lang="vi-VN" sz="2800" dirty="0">
                  <a:solidFill>
                    <a:srgbClr val="FFFFFF"/>
                  </a:solidFill>
                  <a:latin typeface="Roboto"/>
                </a:rPr>
                <a:t> giống nhau. </a:t>
              </a:r>
              <a:endParaRPr lang="vi-VN" sz="3600" dirty="0">
                <a:solidFill>
                  <a:srgbClr val="FFFFFF"/>
                </a:solidFill>
                <a:latin typeface="Roboto"/>
              </a:endParaRPr>
            </a:p>
            <a:p>
              <a:pPr algn="just">
                <a:lnSpc>
                  <a:spcPts val="4320"/>
                </a:lnSpc>
              </a:pPr>
              <a:endParaRPr lang="en-US" sz="3600" dirty="0">
                <a:solidFill>
                  <a:srgbClr val="FFFFFF"/>
                </a:solidFill>
                <a:latin typeface="Roboto"/>
              </a:endParaRPr>
            </a:p>
          </p:txBody>
        </p:sp>
        <p:sp>
          <p:nvSpPr>
            <p:cNvPr id="5" name="TextBox 5"/>
            <p:cNvSpPr txBox="1"/>
            <p:nvPr/>
          </p:nvSpPr>
          <p:spPr>
            <a:xfrm>
              <a:off x="0" y="6164768"/>
              <a:ext cx="18871426" cy="678392"/>
            </a:xfrm>
            <a:prstGeom prst="rect">
              <a:avLst/>
            </a:prstGeom>
          </p:spPr>
          <p:txBody>
            <a:bodyPr lIns="0" tIns="0" rIns="0" bIns="0" rtlCol="0" anchor="t">
              <a:spAutoFit/>
            </a:bodyPr>
            <a:lstStyle/>
            <a:p>
              <a:pPr algn="ctr">
                <a:lnSpc>
                  <a:spcPts val="3960"/>
                </a:lnSpc>
              </a:pPr>
              <a:endParaRPr/>
            </a:p>
          </p:txBody>
        </p:sp>
      </p:grpSp>
      <p:sp>
        <p:nvSpPr>
          <p:cNvPr id="6" name="TextBox 6"/>
          <p:cNvSpPr txBox="1"/>
          <p:nvPr/>
        </p:nvSpPr>
        <p:spPr>
          <a:xfrm>
            <a:off x="2097241" y="601551"/>
            <a:ext cx="6400361" cy="838200"/>
          </a:xfrm>
          <a:prstGeom prst="rect">
            <a:avLst/>
          </a:prstGeom>
        </p:spPr>
        <p:txBody>
          <a:bodyPr lIns="0" tIns="0" rIns="0" bIns="0" rtlCol="0" anchor="t">
            <a:spAutoFit/>
          </a:bodyPr>
          <a:lstStyle/>
          <a:p>
            <a:pPr>
              <a:lnSpc>
                <a:spcPts val="6600"/>
              </a:lnSpc>
            </a:pPr>
            <a:r>
              <a:rPr lang="en-US" sz="5500" dirty="0">
                <a:solidFill>
                  <a:srgbClr val="FFBE40"/>
                </a:solidFill>
                <a:latin typeface="Roboto Bold"/>
              </a:rPr>
              <a:t>4. CSS</a:t>
            </a:r>
          </a:p>
        </p:txBody>
      </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333" y="744764"/>
            <a:ext cx="529454" cy="694987"/>
          </a:xfrm>
          <a:prstGeom prst="rect">
            <a:avLst/>
          </a:prstGeom>
        </p:spPr>
      </p:pic>
      <p:sp>
        <p:nvSpPr>
          <p:cNvPr id="8" name="Slide Number Placeholder 7">
            <a:extLst>
              <a:ext uri="{FF2B5EF4-FFF2-40B4-BE49-F238E27FC236}">
                <a16:creationId xmlns:a16="http://schemas.microsoft.com/office/drawing/2014/main" id="{2B04BA3E-BAB7-DDE1-2543-2EDC109AA19B}"/>
              </a:ext>
            </a:extLst>
          </p:cNvPr>
          <p:cNvSpPr>
            <a:spLocks noGrp="1"/>
          </p:cNvSpPr>
          <p:nvPr>
            <p:ph type="sldNum" sz="quarter" idx="12"/>
          </p:nvPr>
        </p:nvSpPr>
        <p:spPr>
          <a:xfrm>
            <a:off x="17071471" y="9531633"/>
            <a:ext cx="1216529" cy="755367"/>
          </a:xfrm>
        </p:spPr>
        <p:txBody>
          <a:bodyPr/>
          <a:lstStyle/>
          <a:p>
            <a:fld id="{B6F15528-21DE-4FAA-801E-634DDDAF4B2B}" type="slidenum">
              <a:rPr lang="en-US" smtClean="0"/>
              <a:pPr/>
              <a:t>10</a:t>
            </a:fld>
            <a:endParaRPr lang="en-US" dirty="0"/>
          </a:p>
        </p:txBody>
      </p:sp>
    </p:spTree>
    <p:extLst>
      <p:ext uri="{BB962C8B-B14F-4D97-AF65-F5344CB8AC3E}">
        <p14:creationId xmlns:p14="http://schemas.microsoft.com/office/powerpoint/2010/main" val="1942914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1567787" y="2110618"/>
            <a:ext cx="14338382" cy="7168629"/>
            <a:chOff x="0" y="-2308683"/>
            <a:chExt cx="19117843" cy="9558174"/>
          </a:xfrm>
        </p:grpSpPr>
        <p:sp>
          <p:nvSpPr>
            <p:cNvPr id="4" name="TextBox 4"/>
            <p:cNvSpPr txBox="1"/>
            <p:nvPr/>
          </p:nvSpPr>
          <p:spPr>
            <a:xfrm>
              <a:off x="246417" y="-2308683"/>
              <a:ext cx="18871426" cy="9558174"/>
            </a:xfrm>
            <a:prstGeom prst="rect">
              <a:avLst/>
            </a:prstGeom>
          </p:spPr>
          <p:txBody>
            <a:bodyPr lIns="0" tIns="0" rIns="0" bIns="0" rtlCol="0" anchor="t">
              <a:spAutoFit/>
            </a:bodyPr>
            <a:lstStyle/>
            <a:p>
              <a:pPr marL="457200" indent="-457200" algn="just">
                <a:lnSpc>
                  <a:spcPts val="4320"/>
                </a:lnSpc>
                <a:buFontTx/>
                <a:buChar char="-"/>
              </a:pPr>
              <a:r>
                <a:rPr lang="vi-VN" sz="2800" dirty="0">
                  <a:solidFill>
                    <a:srgbClr val="FFFFFF"/>
                  </a:solidFill>
                  <a:latin typeface="Roboto"/>
                </a:rPr>
                <a:t>HTML5 là một ngôn ngữ cấu trúc và trình bày nội dung cho </a:t>
              </a:r>
              <a:r>
                <a:rPr lang="vi-VN" sz="2800" dirty="0" err="1">
                  <a:solidFill>
                    <a:srgbClr val="FFFFFF"/>
                  </a:solidFill>
                  <a:latin typeface="Roboto"/>
                </a:rPr>
                <a:t>World</a:t>
              </a:r>
              <a:r>
                <a:rPr lang="vi-VN" sz="2800" dirty="0">
                  <a:solidFill>
                    <a:srgbClr val="FFFFFF"/>
                  </a:solidFill>
                  <a:latin typeface="Roboto"/>
                </a:rPr>
                <a:t> </a:t>
              </a:r>
              <a:r>
                <a:rPr lang="vi-VN" sz="2800" dirty="0" err="1">
                  <a:solidFill>
                    <a:srgbClr val="FFFFFF"/>
                  </a:solidFill>
                  <a:latin typeface="Roboto"/>
                </a:rPr>
                <a:t>Wide</a:t>
              </a:r>
              <a:r>
                <a:rPr lang="vi-VN" sz="2800" dirty="0">
                  <a:solidFill>
                    <a:srgbClr val="FFFFFF"/>
                  </a:solidFill>
                  <a:latin typeface="Roboto"/>
                </a:rPr>
                <a:t> </a:t>
              </a:r>
              <a:r>
                <a:rPr lang="vi-VN" sz="2800" dirty="0" err="1">
                  <a:solidFill>
                    <a:srgbClr val="FFFFFF"/>
                  </a:solidFill>
                  <a:latin typeface="Roboto"/>
                </a:rPr>
                <a:t>Web</a:t>
              </a:r>
              <a:r>
                <a:rPr lang="vi-VN" sz="2800" dirty="0">
                  <a:solidFill>
                    <a:srgbClr val="FFFFFF"/>
                  </a:solidFill>
                  <a:latin typeface="Roboto"/>
                </a:rPr>
                <a:t>. Đây là phiên bản thứ 5 của ngôn ngữ HTML, được giới thiệu bởi </a:t>
              </a:r>
              <a:r>
                <a:rPr lang="vi-VN" sz="2800" dirty="0" err="1">
                  <a:solidFill>
                    <a:srgbClr val="FFFFFF"/>
                  </a:solidFill>
                  <a:latin typeface="Roboto"/>
                </a:rPr>
                <a:t>World</a:t>
              </a:r>
              <a:r>
                <a:rPr lang="vi-VN" sz="2800" dirty="0">
                  <a:solidFill>
                    <a:srgbClr val="FFFFFF"/>
                  </a:solidFill>
                  <a:latin typeface="Roboto"/>
                </a:rPr>
                <a:t> </a:t>
              </a:r>
              <a:r>
                <a:rPr lang="vi-VN" sz="2800" dirty="0" err="1">
                  <a:solidFill>
                    <a:srgbClr val="FFFFFF"/>
                  </a:solidFill>
                  <a:latin typeface="Roboto"/>
                </a:rPr>
                <a:t>Wide</a:t>
              </a:r>
              <a:r>
                <a:rPr lang="vi-VN" sz="2800" dirty="0">
                  <a:solidFill>
                    <a:srgbClr val="FFFFFF"/>
                  </a:solidFill>
                  <a:latin typeface="Roboto"/>
                </a:rPr>
                <a:t> </a:t>
              </a:r>
              <a:r>
                <a:rPr lang="vi-VN" sz="2800" dirty="0" err="1">
                  <a:solidFill>
                    <a:srgbClr val="FFFFFF"/>
                  </a:solidFill>
                  <a:latin typeface="Roboto"/>
                </a:rPr>
                <a:t>Web</a:t>
              </a:r>
              <a:r>
                <a:rPr lang="vi-VN" sz="2800" dirty="0">
                  <a:solidFill>
                    <a:srgbClr val="FFFFFF"/>
                  </a:solidFill>
                  <a:latin typeface="Roboto"/>
                </a:rPr>
                <a:t> </a:t>
              </a:r>
              <a:r>
                <a:rPr lang="vi-VN" sz="2800" dirty="0" err="1">
                  <a:solidFill>
                    <a:srgbClr val="FFFFFF"/>
                  </a:solidFill>
                  <a:latin typeface="Roboto"/>
                </a:rPr>
                <a:t>Consortium</a:t>
              </a:r>
              <a:r>
                <a:rPr lang="vi-VN" sz="2800" dirty="0">
                  <a:solidFill>
                    <a:srgbClr val="FFFFFF"/>
                  </a:solidFill>
                  <a:latin typeface="Roboto"/>
                </a:rPr>
                <a:t> (W3C). HTML5 vẫn sẽ giữ lại những đặc điểm cơ bản của HTML4 và bổ sung thêm các đặc tả nổi trội của XHTML, DOM cấp 2, đặc biệt là </a:t>
              </a:r>
              <a:r>
                <a:rPr lang="vi-VN" sz="2800" dirty="0" err="1">
                  <a:solidFill>
                    <a:srgbClr val="FFFFFF"/>
                  </a:solidFill>
                  <a:latin typeface="Roboto"/>
                </a:rPr>
                <a:t>JavaScript</a:t>
              </a:r>
              <a:r>
                <a:rPr lang="vi-VN" sz="2800" dirty="0">
                  <a:solidFill>
                    <a:srgbClr val="FFFFFF"/>
                  </a:solidFill>
                  <a:latin typeface="Roboto"/>
                </a:rPr>
                <a:t>.</a:t>
              </a:r>
              <a:endParaRPr lang="en-US" sz="2800" dirty="0">
                <a:solidFill>
                  <a:srgbClr val="FFFFFF"/>
                </a:solidFill>
                <a:latin typeface="Roboto"/>
              </a:endParaRPr>
            </a:p>
            <a:p>
              <a:pPr marL="457200" indent="-457200" algn="just">
                <a:lnSpc>
                  <a:spcPts val="4320"/>
                </a:lnSpc>
                <a:buFontTx/>
                <a:buChar char="-"/>
              </a:pPr>
              <a:r>
                <a:rPr lang="en-US" sz="2800" dirty="0">
                  <a:solidFill>
                    <a:srgbClr val="FFFFFF"/>
                  </a:solidFill>
                  <a:latin typeface="Roboto"/>
                </a:rPr>
                <a:t> </a:t>
              </a:r>
              <a:r>
                <a:rPr lang="en-US" sz="2800" dirty="0" err="1">
                  <a:solidFill>
                    <a:srgbClr val="FFFFFF"/>
                  </a:solidFill>
                  <a:latin typeface="Roboto"/>
                </a:rPr>
                <a:t>Ưu</a:t>
              </a:r>
              <a:r>
                <a:rPr lang="en-US" sz="2800" dirty="0">
                  <a:solidFill>
                    <a:srgbClr val="FFFFFF"/>
                  </a:solidFill>
                  <a:latin typeface="Roboto"/>
                </a:rPr>
                <a:t> </a:t>
              </a:r>
              <a:r>
                <a:rPr lang="en-US" sz="2800" dirty="0" err="1">
                  <a:solidFill>
                    <a:srgbClr val="FFFFFF"/>
                  </a:solidFill>
                  <a:latin typeface="Roboto"/>
                </a:rPr>
                <a:t>điểm</a:t>
              </a:r>
              <a:r>
                <a:rPr lang="en-US" sz="2800" dirty="0">
                  <a:solidFill>
                    <a:srgbClr val="FFFFFF"/>
                  </a:solidFill>
                  <a:latin typeface="Roboto"/>
                </a:rPr>
                <a:t> </a:t>
              </a:r>
              <a:r>
                <a:rPr lang="en-US" sz="2800" dirty="0" err="1">
                  <a:solidFill>
                    <a:srgbClr val="FFFFFF"/>
                  </a:solidFill>
                  <a:latin typeface="Roboto"/>
                </a:rPr>
                <a:t>khi</a:t>
              </a:r>
              <a:r>
                <a:rPr lang="en-US" sz="2800" dirty="0">
                  <a:solidFill>
                    <a:srgbClr val="FFFFFF"/>
                  </a:solidFill>
                  <a:latin typeface="Roboto"/>
                </a:rPr>
                <a:t> </a:t>
              </a:r>
              <a:r>
                <a:rPr lang="en-US" sz="2800" dirty="0" err="1">
                  <a:solidFill>
                    <a:srgbClr val="FFFFFF"/>
                  </a:solidFill>
                  <a:latin typeface="Roboto"/>
                </a:rPr>
                <a:t>sử</a:t>
              </a:r>
              <a:r>
                <a:rPr lang="en-US" sz="2800" dirty="0">
                  <a:solidFill>
                    <a:srgbClr val="FFFFFF"/>
                  </a:solidFill>
                  <a:latin typeface="Roboto"/>
                </a:rPr>
                <a:t> </a:t>
              </a:r>
              <a:r>
                <a:rPr lang="en-US" sz="2800" dirty="0" err="1">
                  <a:solidFill>
                    <a:srgbClr val="FFFFFF"/>
                  </a:solidFill>
                  <a:latin typeface="Roboto"/>
                </a:rPr>
                <a:t>dụng</a:t>
              </a:r>
              <a:r>
                <a:rPr lang="en-US" sz="2800" dirty="0">
                  <a:solidFill>
                    <a:srgbClr val="FFFFFF"/>
                  </a:solidFill>
                  <a:latin typeface="Roboto"/>
                </a:rPr>
                <a:t> HTML5:</a:t>
              </a:r>
            </a:p>
            <a:p>
              <a:pPr algn="just">
                <a:lnSpc>
                  <a:spcPts val="4320"/>
                </a:lnSpc>
              </a:pPr>
              <a:r>
                <a:rPr lang="en-US" sz="2800" dirty="0">
                  <a:solidFill>
                    <a:srgbClr val="FFFFFF"/>
                  </a:solidFill>
                  <a:latin typeface="Roboto"/>
                </a:rPr>
                <a:t>	+ </a:t>
              </a:r>
              <a:r>
                <a:rPr lang="vi-VN" sz="2800" dirty="0">
                  <a:solidFill>
                    <a:srgbClr val="FFFFFF"/>
                  </a:solidFill>
                  <a:latin typeface="Roboto"/>
                </a:rPr>
                <a:t>HTML5 đa nền tảng và </a:t>
              </a:r>
              <a:r>
                <a:rPr lang="vi-VN" sz="2800" dirty="0" err="1">
                  <a:solidFill>
                    <a:srgbClr val="FFFFFF"/>
                  </a:solidFill>
                  <a:latin typeface="Roboto"/>
                </a:rPr>
                <a:t>responsive</a:t>
              </a:r>
              <a:r>
                <a:rPr lang="vi-VN" sz="2800" dirty="0">
                  <a:solidFill>
                    <a:srgbClr val="FFFFFF"/>
                  </a:solidFill>
                  <a:latin typeface="Roboto"/>
                </a:rPr>
                <a:t>..</a:t>
              </a:r>
            </a:p>
            <a:p>
              <a:pPr algn="just">
                <a:lnSpc>
                  <a:spcPts val="4320"/>
                </a:lnSpc>
              </a:pPr>
              <a:r>
                <a:rPr lang="en-US" sz="2800" dirty="0">
                  <a:solidFill>
                    <a:srgbClr val="FFFFFF"/>
                  </a:solidFill>
                  <a:latin typeface="Roboto"/>
                </a:rPr>
                <a:t>	+ </a:t>
              </a:r>
              <a:r>
                <a:rPr lang="en-US" sz="2800" dirty="0" err="1">
                  <a:solidFill>
                    <a:srgbClr val="FFFFFF"/>
                  </a:solidFill>
                  <a:latin typeface="Roboto"/>
                </a:rPr>
                <a:t>Nó</a:t>
              </a:r>
              <a:r>
                <a:rPr lang="en-US" sz="2800" dirty="0">
                  <a:solidFill>
                    <a:srgbClr val="FFFFFF"/>
                  </a:solidFill>
                  <a:latin typeface="Roboto"/>
                </a:rPr>
                <a:t> </a:t>
              </a:r>
              <a:r>
                <a:rPr lang="en-US" sz="2800" dirty="0" err="1">
                  <a:solidFill>
                    <a:srgbClr val="FFFFFF"/>
                  </a:solidFill>
                  <a:latin typeface="Roboto"/>
                </a:rPr>
                <a:t>hỗ</a:t>
              </a:r>
              <a:r>
                <a:rPr lang="en-US" sz="2800" dirty="0">
                  <a:solidFill>
                    <a:srgbClr val="FFFFFF"/>
                  </a:solidFill>
                  <a:latin typeface="Roboto"/>
                </a:rPr>
                <a:t> </a:t>
              </a:r>
              <a:r>
                <a:rPr lang="en-US" sz="2800" dirty="0" err="1">
                  <a:solidFill>
                    <a:srgbClr val="FFFFFF"/>
                  </a:solidFill>
                  <a:latin typeface="Roboto"/>
                </a:rPr>
                <a:t>trợ</a:t>
              </a:r>
              <a:r>
                <a:rPr lang="en-US" sz="2800" dirty="0">
                  <a:solidFill>
                    <a:srgbClr val="FFFFFF"/>
                  </a:solidFill>
                  <a:latin typeface="Roboto"/>
                </a:rPr>
                <a:t> </a:t>
              </a:r>
              <a:r>
                <a:rPr lang="en-US" sz="2800" dirty="0" err="1">
                  <a:solidFill>
                    <a:srgbClr val="FFFFFF"/>
                  </a:solidFill>
                  <a:latin typeface="Roboto"/>
                </a:rPr>
                <a:t>âm</a:t>
              </a:r>
              <a:r>
                <a:rPr lang="en-US" sz="2800" dirty="0">
                  <a:solidFill>
                    <a:srgbClr val="FFFFFF"/>
                  </a:solidFill>
                  <a:latin typeface="Roboto"/>
                </a:rPr>
                <a:t> </a:t>
              </a:r>
              <a:r>
                <a:rPr lang="en-US" sz="2800" dirty="0" err="1">
                  <a:solidFill>
                    <a:srgbClr val="FFFFFF"/>
                  </a:solidFill>
                  <a:latin typeface="Roboto"/>
                </a:rPr>
                <a:t>thanh</a:t>
              </a:r>
              <a:r>
                <a:rPr lang="en-US" sz="2800" dirty="0">
                  <a:solidFill>
                    <a:srgbClr val="FFFFFF"/>
                  </a:solidFill>
                  <a:latin typeface="Roboto"/>
                </a:rPr>
                <a:t> </a:t>
              </a:r>
              <a:r>
                <a:rPr lang="en-US" sz="2800" dirty="0" err="1">
                  <a:solidFill>
                    <a:srgbClr val="FFFFFF"/>
                  </a:solidFill>
                  <a:latin typeface="Roboto"/>
                </a:rPr>
                <a:t>và</a:t>
              </a:r>
              <a:r>
                <a:rPr lang="en-US" sz="2800" dirty="0">
                  <a:solidFill>
                    <a:srgbClr val="FFFFFF"/>
                  </a:solidFill>
                  <a:latin typeface="Roboto"/>
                </a:rPr>
                <a:t> video.</a:t>
              </a:r>
            </a:p>
            <a:p>
              <a:pPr algn="just">
                <a:lnSpc>
                  <a:spcPts val="4320"/>
                </a:lnSpc>
              </a:pPr>
              <a:r>
                <a:rPr lang="en-US" sz="2800" dirty="0">
                  <a:solidFill>
                    <a:srgbClr val="FFFFFF"/>
                  </a:solidFill>
                  <a:latin typeface="Roboto"/>
                </a:rPr>
                <a:t>	+ </a:t>
              </a:r>
              <a:r>
                <a:rPr lang="vi-VN" sz="2800" dirty="0">
                  <a:solidFill>
                    <a:srgbClr val="FFFFFF"/>
                  </a:solidFill>
                  <a:latin typeface="Roboto"/>
                </a:rPr>
                <a:t>Có nhiều </a:t>
              </a:r>
              <a:r>
                <a:rPr lang="vi-VN" sz="2800" dirty="0" err="1">
                  <a:solidFill>
                    <a:srgbClr val="FFFFFF"/>
                  </a:solidFill>
                  <a:latin typeface="Roboto"/>
                </a:rPr>
                <a:t>layout</a:t>
              </a:r>
              <a:r>
                <a:rPr lang="vi-VN" sz="2800" dirty="0">
                  <a:solidFill>
                    <a:srgbClr val="FFFFFF"/>
                  </a:solidFill>
                  <a:latin typeface="Roboto"/>
                </a:rPr>
                <a:t> </a:t>
              </a:r>
              <a:r>
                <a:rPr lang="vi-VN" sz="2800" dirty="0" err="1">
                  <a:solidFill>
                    <a:srgbClr val="FFFFFF"/>
                  </a:solidFill>
                  <a:latin typeface="Roboto"/>
                </a:rPr>
                <a:t>elements</a:t>
              </a:r>
              <a:r>
                <a:rPr lang="vi-VN" sz="2800" dirty="0">
                  <a:solidFill>
                    <a:srgbClr val="FFFFFF"/>
                  </a:solidFill>
                  <a:latin typeface="Roboto"/>
                </a:rPr>
                <a:t> hơn cho nội dung của bạn.</a:t>
              </a:r>
              <a:endParaRPr lang="en-US" sz="2800" dirty="0">
                <a:solidFill>
                  <a:srgbClr val="FFFFFF"/>
                </a:solidFill>
                <a:latin typeface="Roboto"/>
              </a:endParaRPr>
            </a:p>
            <a:p>
              <a:pPr algn="just">
                <a:lnSpc>
                  <a:spcPts val="4320"/>
                </a:lnSpc>
              </a:pPr>
              <a:r>
                <a:rPr lang="en-US" sz="2800" dirty="0">
                  <a:solidFill>
                    <a:srgbClr val="FFFFFF"/>
                  </a:solidFill>
                  <a:latin typeface="Roboto"/>
                </a:rPr>
                <a:t>	+ </a:t>
              </a:r>
              <a:r>
                <a:rPr lang="vi-VN" sz="2800" dirty="0">
                  <a:solidFill>
                    <a:srgbClr val="FFFFFF"/>
                  </a:solidFill>
                  <a:latin typeface="Roboto"/>
                </a:rPr>
                <a:t>Nó hoạt động tốt với tính nhất quán tuyệt vời.</a:t>
              </a:r>
              <a:endParaRPr lang="en-US" sz="2800" dirty="0">
                <a:solidFill>
                  <a:srgbClr val="FFFFFF"/>
                </a:solidFill>
                <a:latin typeface="Roboto"/>
              </a:endParaRPr>
            </a:p>
            <a:p>
              <a:pPr algn="just">
                <a:lnSpc>
                  <a:spcPts val="4320"/>
                </a:lnSpc>
              </a:pPr>
              <a:r>
                <a:rPr lang="en-US" sz="2800" dirty="0">
                  <a:solidFill>
                    <a:srgbClr val="FFFFFF"/>
                  </a:solidFill>
                  <a:latin typeface="Roboto"/>
                </a:rPr>
                <a:t>	+ </a:t>
              </a:r>
              <a:r>
                <a:rPr lang="vi-VN" sz="2800" dirty="0">
                  <a:solidFill>
                    <a:srgbClr val="FFFFFF"/>
                  </a:solidFill>
                  <a:latin typeface="Roboto"/>
                </a:rPr>
                <a:t>Cung cấp lợi ích tối ưu hóa công cụ tìm kiếm.</a:t>
              </a:r>
              <a:endParaRPr lang="en-US" sz="2800" dirty="0">
                <a:solidFill>
                  <a:srgbClr val="FFFFFF"/>
                </a:solidFill>
                <a:latin typeface="Roboto"/>
              </a:endParaRPr>
            </a:p>
            <a:p>
              <a:pPr algn="just">
                <a:lnSpc>
                  <a:spcPts val="4320"/>
                </a:lnSpc>
              </a:pPr>
              <a:r>
                <a:rPr lang="en-US" sz="2800" dirty="0">
                  <a:solidFill>
                    <a:srgbClr val="FFFFFF"/>
                  </a:solidFill>
                  <a:latin typeface="Roboto"/>
                </a:rPr>
                <a:t> -     </a:t>
              </a:r>
              <a:r>
                <a:rPr lang="en-US" sz="2800" dirty="0" err="1">
                  <a:solidFill>
                    <a:srgbClr val="FFFFFF"/>
                  </a:solidFill>
                  <a:latin typeface="Roboto"/>
                </a:rPr>
                <a:t>Nhược</a:t>
              </a:r>
              <a:r>
                <a:rPr lang="en-US" sz="2800" dirty="0">
                  <a:solidFill>
                    <a:srgbClr val="FFFFFF"/>
                  </a:solidFill>
                  <a:latin typeface="Roboto"/>
                </a:rPr>
                <a:t> </a:t>
              </a:r>
              <a:r>
                <a:rPr lang="en-US" sz="2800" dirty="0" err="1">
                  <a:solidFill>
                    <a:srgbClr val="FFFFFF"/>
                  </a:solidFill>
                  <a:latin typeface="Roboto"/>
                </a:rPr>
                <a:t>điểm</a:t>
              </a:r>
              <a:r>
                <a:rPr lang="en-US" sz="2800" dirty="0">
                  <a:solidFill>
                    <a:srgbClr val="FFFFFF"/>
                  </a:solidFill>
                  <a:latin typeface="Roboto"/>
                </a:rPr>
                <a:t> :</a:t>
              </a:r>
            </a:p>
            <a:p>
              <a:pPr algn="just">
                <a:lnSpc>
                  <a:spcPts val="4320"/>
                </a:lnSpc>
              </a:pPr>
              <a:r>
                <a:rPr lang="en-US" sz="2800" dirty="0">
                  <a:solidFill>
                    <a:srgbClr val="FFFFFF"/>
                  </a:solidFill>
                  <a:latin typeface="Roboto"/>
                </a:rPr>
                <a:t>	+ </a:t>
              </a:r>
              <a:r>
                <a:rPr lang="en-US" sz="2800" dirty="0" err="1">
                  <a:solidFill>
                    <a:srgbClr val="FFFFFF"/>
                  </a:solidFill>
                  <a:latin typeface="Roboto"/>
                </a:rPr>
                <a:t>Nó</a:t>
              </a:r>
              <a:r>
                <a:rPr lang="en-US" sz="2800" dirty="0">
                  <a:solidFill>
                    <a:srgbClr val="FFFFFF"/>
                  </a:solidFill>
                  <a:latin typeface="Roboto"/>
                </a:rPr>
                <a:t> </a:t>
              </a:r>
              <a:r>
                <a:rPr lang="en-US" sz="2800" dirty="0" err="1">
                  <a:solidFill>
                    <a:srgbClr val="FFFFFF"/>
                  </a:solidFill>
                  <a:latin typeface="Roboto"/>
                </a:rPr>
                <a:t>yêu</a:t>
              </a:r>
              <a:r>
                <a:rPr lang="en-US" sz="2800" dirty="0">
                  <a:solidFill>
                    <a:srgbClr val="FFFFFF"/>
                  </a:solidFill>
                  <a:latin typeface="Roboto"/>
                </a:rPr>
                <a:t> </a:t>
              </a:r>
              <a:r>
                <a:rPr lang="en-US" sz="2800" dirty="0" err="1">
                  <a:solidFill>
                    <a:srgbClr val="FFFFFF"/>
                  </a:solidFill>
                  <a:latin typeface="Roboto"/>
                </a:rPr>
                <a:t>cầu</a:t>
              </a:r>
              <a:r>
                <a:rPr lang="en-US" sz="2800" dirty="0">
                  <a:solidFill>
                    <a:srgbClr val="FFFFFF"/>
                  </a:solidFill>
                  <a:latin typeface="Roboto"/>
                </a:rPr>
                <a:t> </a:t>
              </a:r>
              <a:r>
                <a:rPr lang="en-US" sz="2800" dirty="0" err="1">
                  <a:solidFill>
                    <a:srgbClr val="FFFFFF"/>
                  </a:solidFill>
                  <a:latin typeface="Roboto"/>
                </a:rPr>
                <a:t>các</a:t>
              </a:r>
              <a:r>
                <a:rPr lang="en-US" sz="2800" dirty="0">
                  <a:solidFill>
                    <a:srgbClr val="FFFFFF"/>
                  </a:solidFill>
                  <a:latin typeface="Roboto"/>
                </a:rPr>
                <a:t> </a:t>
              </a:r>
              <a:r>
                <a:rPr lang="en-US" sz="2800" dirty="0" err="1">
                  <a:solidFill>
                    <a:srgbClr val="FFFFFF"/>
                  </a:solidFill>
                  <a:latin typeface="Roboto"/>
                </a:rPr>
                <a:t>trình</a:t>
              </a:r>
              <a:r>
                <a:rPr lang="en-US" sz="2800" dirty="0">
                  <a:solidFill>
                    <a:srgbClr val="FFFFFF"/>
                  </a:solidFill>
                  <a:latin typeface="Roboto"/>
                </a:rPr>
                <a:t> </a:t>
              </a:r>
              <a:r>
                <a:rPr lang="en-US" sz="2800" dirty="0" err="1">
                  <a:solidFill>
                    <a:srgbClr val="FFFFFF"/>
                  </a:solidFill>
                  <a:latin typeface="Roboto"/>
                </a:rPr>
                <a:t>duyệt</a:t>
              </a:r>
              <a:r>
                <a:rPr lang="en-US" sz="2800" dirty="0">
                  <a:solidFill>
                    <a:srgbClr val="FFFFFF"/>
                  </a:solidFill>
                  <a:latin typeface="Roboto"/>
                </a:rPr>
                <a:t> </a:t>
              </a:r>
              <a:r>
                <a:rPr lang="en-US" sz="2800" dirty="0" err="1">
                  <a:solidFill>
                    <a:srgbClr val="FFFFFF"/>
                  </a:solidFill>
                  <a:latin typeface="Roboto"/>
                </a:rPr>
                <a:t>hiện</a:t>
              </a:r>
              <a:r>
                <a:rPr lang="en-US" sz="2800" dirty="0">
                  <a:solidFill>
                    <a:srgbClr val="FFFFFF"/>
                  </a:solidFill>
                  <a:latin typeface="Roboto"/>
                </a:rPr>
                <a:t> </a:t>
              </a:r>
              <a:r>
                <a:rPr lang="en-US" sz="2800" dirty="0" err="1">
                  <a:solidFill>
                    <a:srgbClr val="FFFFFF"/>
                  </a:solidFill>
                  <a:latin typeface="Roboto"/>
                </a:rPr>
                <a:t>đại</a:t>
              </a:r>
              <a:r>
                <a:rPr lang="en-US" sz="2800" dirty="0">
                  <a:solidFill>
                    <a:srgbClr val="FFFFFF"/>
                  </a:solidFill>
                  <a:latin typeface="Roboto"/>
                </a:rPr>
                <a:t> </a:t>
              </a:r>
              <a:r>
                <a:rPr lang="en-US" sz="2800" dirty="0" err="1">
                  <a:solidFill>
                    <a:srgbClr val="FFFFFF"/>
                  </a:solidFill>
                  <a:latin typeface="Roboto"/>
                </a:rPr>
                <a:t>để</a:t>
              </a:r>
              <a:r>
                <a:rPr lang="en-US" sz="2800" dirty="0">
                  <a:solidFill>
                    <a:srgbClr val="FFFFFF"/>
                  </a:solidFill>
                  <a:latin typeface="Roboto"/>
                </a:rPr>
                <a:t> </a:t>
              </a:r>
              <a:r>
                <a:rPr lang="en-US" sz="2800" dirty="0" err="1">
                  <a:solidFill>
                    <a:srgbClr val="FFFFFF"/>
                  </a:solidFill>
                  <a:latin typeface="Roboto"/>
                </a:rPr>
                <a:t>sử</a:t>
              </a:r>
              <a:r>
                <a:rPr lang="en-US" sz="2800" dirty="0">
                  <a:solidFill>
                    <a:srgbClr val="FFFFFF"/>
                  </a:solidFill>
                  <a:latin typeface="Roboto"/>
                </a:rPr>
                <a:t> </a:t>
              </a:r>
              <a:r>
                <a:rPr lang="en-US" sz="2800" dirty="0" err="1">
                  <a:solidFill>
                    <a:srgbClr val="FFFFFF"/>
                  </a:solidFill>
                  <a:latin typeface="Roboto"/>
                </a:rPr>
                <a:t>dụng</a:t>
              </a:r>
              <a:endParaRPr lang="en-US" sz="2800" dirty="0">
                <a:solidFill>
                  <a:srgbClr val="FFFFFF"/>
                </a:solidFill>
                <a:latin typeface="Roboto"/>
              </a:endParaRPr>
            </a:p>
            <a:p>
              <a:pPr algn="just">
                <a:lnSpc>
                  <a:spcPts val="4320"/>
                </a:lnSpc>
              </a:pPr>
              <a:r>
                <a:rPr lang="en-US" sz="2800" dirty="0">
                  <a:solidFill>
                    <a:srgbClr val="FFFFFF"/>
                  </a:solidFill>
                  <a:latin typeface="Roboto"/>
                </a:rPr>
                <a:t>	+ </a:t>
              </a:r>
              <a:r>
                <a:rPr lang="en-US" sz="2800" dirty="0" err="1">
                  <a:solidFill>
                    <a:srgbClr val="FFFFFF"/>
                  </a:solidFill>
                  <a:latin typeface="Roboto"/>
                </a:rPr>
                <a:t>Có</a:t>
              </a:r>
              <a:r>
                <a:rPr lang="en-US" sz="2800" dirty="0">
                  <a:solidFill>
                    <a:srgbClr val="FFFFFF"/>
                  </a:solidFill>
                  <a:latin typeface="Roboto"/>
                </a:rPr>
                <a:t> </a:t>
              </a:r>
              <a:r>
                <a:rPr lang="en-US" sz="2800" dirty="0" err="1">
                  <a:solidFill>
                    <a:srgbClr val="FFFFFF"/>
                  </a:solidFill>
                  <a:latin typeface="Roboto"/>
                </a:rPr>
                <a:t>nhiều</a:t>
              </a:r>
              <a:r>
                <a:rPr lang="en-US" sz="2800" dirty="0">
                  <a:solidFill>
                    <a:srgbClr val="FFFFFF"/>
                  </a:solidFill>
                  <a:latin typeface="Roboto"/>
                </a:rPr>
                <a:t> </a:t>
              </a:r>
              <a:r>
                <a:rPr lang="en-US" sz="2800" dirty="0" err="1">
                  <a:solidFill>
                    <a:srgbClr val="FFFFFF"/>
                  </a:solidFill>
                  <a:latin typeface="Roboto"/>
                </a:rPr>
                <a:t>chuẩn</a:t>
              </a:r>
              <a:r>
                <a:rPr lang="en-US" sz="2800" dirty="0">
                  <a:solidFill>
                    <a:srgbClr val="FFFFFF"/>
                  </a:solidFill>
                  <a:latin typeface="Roboto"/>
                </a:rPr>
                <a:t> video </a:t>
              </a:r>
              <a:r>
                <a:rPr lang="en-US" sz="2800" dirty="0" err="1">
                  <a:solidFill>
                    <a:srgbClr val="FFFFFF"/>
                  </a:solidFill>
                  <a:latin typeface="Roboto"/>
                </a:rPr>
                <a:t>khác</a:t>
              </a:r>
              <a:r>
                <a:rPr lang="en-US" sz="2800" dirty="0">
                  <a:solidFill>
                    <a:srgbClr val="FFFFFF"/>
                  </a:solidFill>
                  <a:latin typeface="Roboto"/>
                </a:rPr>
                <a:t> </a:t>
              </a:r>
              <a:r>
                <a:rPr lang="en-US" sz="2800" dirty="0" err="1">
                  <a:solidFill>
                    <a:srgbClr val="FFFFFF"/>
                  </a:solidFill>
                  <a:latin typeface="Roboto"/>
                </a:rPr>
                <a:t>nhau</a:t>
              </a:r>
              <a:r>
                <a:rPr lang="en-US" sz="2800" dirty="0">
                  <a:solidFill>
                    <a:srgbClr val="FFFFFF"/>
                  </a:solidFill>
                  <a:latin typeface="Roboto"/>
                </a:rPr>
                <a:t> </a:t>
              </a:r>
              <a:r>
                <a:rPr lang="en-US" sz="2800" dirty="0" err="1">
                  <a:solidFill>
                    <a:srgbClr val="FFFFFF"/>
                  </a:solidFill>
                  <a:latin typeface="Roboto"/>
                </a:rPr>
                <a:t>cho</a:t>
              </a:r>
              <a:r>
                <a:rPr lang="en-US" sz="2800" dirty="0">
                  <a:solidFill>
                    <a:srgbClr val="FFFFFF"/>
                  </a:solidFill>
                  <a:latin typeface="Roboto"/>
                </a:rPr>
                <a:t> HTML5.</a:t>
              </a:r>
              <a:endParaRPr lang="en-US" sz="3600" dirty="0">
                <a:solidFill>
                  <a:srgbClr val="FFFFFF"/>
                </a:solidFill>
                <a:latin typeface="Roboto"/>
              </a:endParaRPr>
            </a:p>
          </p:txBody>
        </p:sp>
        <p:sp>
          <p:nvSpPr>
            <p:cNvPr id="5" name="TextBox 5"/>
            <p:cNvSpPr txBox="1"/>
            <p:nvPr/>
          </p:nvSpPr>
          <p:spPr>
            <a:xfrm>
              <a:off x="0" y="6164768"/>
              <a:ext cx="18871426" cy="678392"/>
            </a:xfrm>
            <a:prstGeom prst="rect">
              <a:avLst/>
            </a:prstGeom>
          </p:spPr>
          <p:txBody>
            <a:bodyPr lIns="0" tIns="0" rIns="0" bIns="0" rtlCol="0" anchor="t">
              <a:spAutoFit/>
            </a:bodyPr>
            <a:lstStyle/>
            <a:p>
              <a:pPr algn="ctr">
                <a:lnSpc>
                  <a:spcPts val="3960"/>
                </a:lnSpc>
              </a:pPr>
              <a:endParaRPr/>
            </a:p>
          </p:txBody>
        </p:sp>
      </p:grpSp>
      <p:sp>
        <p:nvSpPr>
          <p:cNvPr id="6" name="TextBox 6"/>
          <p:cNvSpPr txBox="1"/>
          <p:nvPr/>
        </p:nvSpPr>
        <p:spPr>
          <a:xfrm>
            <a:off x="2097241" y="601551"/>
            <a:ext cx="6400361" cy="838200"/>
          </a:xfrm>
          <a:prstGeom prst="rect">
            <a:avLst/>
          </a:prstGeom>
        </p:spPr>
        <p:txBody>
          <a:bodyPr lIns="0" tIns="0" rIns="0" bIns="0" rtlCol="0" anchor="t">
            <a:spAutoFit/>
          </a:bodyPr>
          <a:lstStyle/>
          <a:p>
            <a:pPr>
              <a:lnSpc>
                <a:spcPts val="6600"/>
              </a:lnSpc>
            </a:pPr>
            <a:r>
              <a:rPr lang="en-US" sz="5500" dirty="0">
                <a:solidFill>
                  <a:srgbClr val="FFBE40"/>
                </a:solidFill>
                <a:latin typeface="Roboto Bold"/>
              </a:rPr>
              <a:t>5. HTML5</a:t>
            </a:r>
          </a:p>
        </p:txBody>
      </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333" y="744764"/>
            <a:ext cx="529454" cy="694987"/>
          </a:xfrm>
          <a:prstGeom prst="rect">
            <a:avLst/>
          </a:prstGeom>
        </p:spPr>
      </p:pic>
      <p:sp>
        <p:nvSpPr>
          <p:cNvPr id="8" name="Slide Number Placeholder 7">
            <a:extLst>
              <a:ext uri="{FF2B5EF4-FFF2-40B4-BE49-F238E27FC236}">
                <a16:creationId xmlns:a16="http://schemas.microsoft.com/office/drawing/2014/main" id="{ABB6F06A-3A1F-C2A9-DEA4-814F1D6CC99C}"/>
              </a:ext>
            </a:extLst>
          </p:cNvPr>
          <p:cNvSpPr>
            <a:spLocks noGrp="1"/>
          </p:cNvSpPr>
          <p:nvPr>
            <p:ph type="sldNum" sz="quarter" idx="12"/>
          </p:nvPr>
        </p:nvSpPr>
        <p:spPr>
          <a:xfrm>
            <a:off x="17071471" y="9531633"/>
            <a:ext cx="1216529" cy="755367"/>
          </a:xfrm>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169204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612393" cy="10287000"/>
          </a:xfrm>
          <a:prstGeom prst="rect">
            <a:avLst/>
          </a:prstGeom>
          <a:solidFill>
            <a:srgbClr val="FFBE40"/>
          </a:solidFill>
        </p:spPr>
      </p:sp>
      <p:grpSp>
        <p:nvGrpSpPr>
          <p:cNvPr id="3" name="Group 3"/>
          <p:cNvGrpSpPr/>
          <p:nvPr/>
        </p:nvGrpSpPr>
        <p:grpSpPr>
          <a:xfrm>
            <a:off x="56205" y="4247540"/>
            <a:ext cx="6499984" cy="2618692"/>
            <a:chOff x="0" y="-9525"/>
            <a:chExt cx="8666646" cy="3491589"/>
          </a:xfrm>
        </p:grpSpPr>
        <p:sp>
          <p:nvSpPr>
            <p:cNvPr id="4" name="TextBox 4"/>
            <p:cNvSpPr txBox="1"/>
            <p:nvPr/>
          </p:nvSpPr>
          <p:spPr>
            <a:xfrm>
              <a:off x="0" y="-9525"/>
              <a:ext cx="8666646" cy="1265304"/>
            </a:xfrm>
            <a:prstGeom prst="rect">
              <a:avLst/>
            </a:prstGeom>
          </p:spPr>
          <p:txBody>
            <a:bodyPr lIns="0" tIns="0" rIns="0" bIns="0" rtlCol="0" anchor="t">
              <a:spAutoFit/>
            </a:bodyPr>
            <a:lstStyle/>
            <a:p>
              <a:pPr algn="ctr">
                <a:lnSpc>
                  <a:spcPts val="7439"/>
                </a:lnSpc>
                <a:spcBef>
                  <a:spcPct val="0"/>
                </a:spcBef>
              </a:pPr>
              <a:r>
                <a:rPr lang="en-US" sz="6199" dirty="0">
                  <a:solidFill>
                    <a:srgbClr val="090909"/>
                  </a:solidFill>
                  <a:latin typeface="Roboto Bold"/>
                </a:rPr>
                <a:t>6. </a:t>
              </a:r>
              <a:r>
                <a:rPr lang="en-US" sz="6600" b="1" dirty="0">
                  <a:solidFill>
                    <a:srgbClr val="1B1B1B"/>
                  </a:solidFill>
                  <a:latin typeface="Roboto" panose="02000000000000000000" pitchFamily="2" charset="0"/>
                </a:rPr>
                <a:t>B</a:t>
              </a:r>
              <a:r>
                <a:rPr lang="en-US" sz="6600" b="1" i="0" dirty="0">
                  <a:solidFill>
                    <a:srgbClr val="1B1B1B"/>
                  </a:solidFill>
                  <a:effectLst/>
                  <a:latin typeface="Roboto" panose="02000000000000000000" pitchFamily="2" charset="0"/>
                </a:rPr>
                <a:t>lender</a:t>
              </a:r>
            </a:p>
          </p:txBody>
        </p:sp>
        <p:sp>
          <p:nvSpPr>
            <p:cNvPr id="5" name="TextBox 5"/>
            <p:cNvSpPr txBox="1"/>
            <p:nvPr/>
          </p:nvSpPr>
          <p:spPr>
            <a:xfrm>
              <a:off x="0" y="2925381"/>
              <a:ext cx="8666646" cy="556683"/>
            </a:xfrm>
            <a:prstGeom prst="rect">
              <a:avLst/>
            </a:prstGeom>
          </p:spPr>
          <p:txBody>
            <a:bodyPr lIns="0" tIns="0" rIns="0" bIns="0" rtlCol="0" anchor="t">
              <a:spAutoFit/>
            </a:bodyPr>
            <a:lstStyle/>
            <a:p>
              <a:pPr marL="0" lvl="1" indent="0" algn="l">
                <a:lnSpc>
                  <a:spcPts val="3500"/>
                </a:lnSpc>
                <a:spcBef>
                  <a:spcPct val="0"/>
                </a:spcBef>
              </a:pPr>
              <a:endParaRPr/>
            </a:p>
          </p:txBody>
        </p:sp>
      </p:grpSp>
      <p:sp>
        <p:nvSpPr>
          <p:cNvPr id="6" name="TextBox 6"/>
          <p:cNvSpPr txBox="1"/>
          <p:nvPr/>
        </p:nvSpPr>
        <p:spPr>
          <a:xfrm>
            <a:off x="7010400" y="571500"/>
            <a:ext cx="10393223" cy="12654105"/>
          </a:xfrm>
          <a:prstGeom prst="rect">
            <a:avLst/>
          </a:prstGeom>
        </p:spPr>
        <p:txBody>
          <a:bodyPr lIns="0" tIns="0" rIns="0" bIns="0" rtlCol="0" anchor="t">
            <a:spAutoFit/>
          </a:bodyPr>
          <a:lstStyle/>
          <a:p>
            <a:pPr marL="802640" lvl="1" indent="-457200" algn="just">
              <a:lnSpc>
                <a:spcPts val="4479"/>
              </a:lnSpc>
              <a:buFontTx/>
              <a:buChar char="-"/>
            </a:pPr>
            <a:r>
              <a:rPr lang="en-US" sz="3200" b="1" i="0" dirty="0">
                <a:solidFill>
                  <a:srgbClr val="1B1B1B"/>
                </a:solidFill>
                <a:effectLst/>
                <a:latin typeface="Roboto" panose="02000000000000000000" pitchFamily="2" charset="0"/>
                <a:ea typeface="Roboto" panose="02000000000000000000" pitchFamily="2" charset="0"/>
                <a:cs typeface="Roboto" panose="02000000000000000000" pitchFamily="2" charset="0"/>
              </a:rPr>
              <a:t>Blender </a:t>
            </a:r>
            <a:r>
              <a:rPr lang="vi-VN"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được biết đến là một trong các phần mềm phổ biến về thiết kế đồ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họa</a:t>
            </a:r>
            <a:r>
              <a:rPr lang="vi-VN"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3D hiện nay. Để tạo ra các kỹ xảo hình ảnh, hiệu ứng hình ảnh, nhân vật 3D đều có thể sử dụng phần mềm này một cách đẳng cấp và hoàn hảo. </a:t>
            </a:r>
            <a:r>
              <a:rPr lang="vi-VN"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Blender</a:t>
            </a:r>
            <a:r>
              <a:rPr lang="vi-VN"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đặc biệt còn là một phần mềm không hề mất chi phí trong việc thiết kế 3D còn được kèm theo các tính năng vô cùng hiện đại.</a:t>
            </a:r>
            <a:endPar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endParaRPr>
          </a:p>
          <a:p>
            <a:pPr marL="802640" lvl="1" indent="-457200" algn="just">
              <a:lnSpc>
                <a:spcPts val="4479"/>
              </a:lnSpc>
              <a:buFontTx/>
              <a:buChar char="-"/>
            </a:pPr>
            <a:r>
              <a:rPr lang="en-US" sz="3200" b="1" dirty="0" err="1"/>
              <a:t>Ưu</a:t>
            </a:r>
            <a:r>
              <a:rPr lang="en-US" sz="3200" b="1" dirty="0"/>
              <a:t> </a:t>
            </a:r>
            <a:r>
              <a:rPr lang="en-US" sz="3200" b="1" dirty="0" err="1"/>
              <a:t>điểm</a:t>
            </a:r>
            <a:r>
              <a:rPr lang="en-US" sz="3200" b="1" dirty="0"/>
              <a:t>:</a:t>
            </a:r>
          </a:p>
          <a:p>
            <a:pPr marL="345440" lvl="1" algn="just">
              <a:lnSpc>
                <a:spcPts val="4479"/>
              </a:lnSpc>
            </a:pPr>
            <a:r>
              <a:rPr lang="en-US" sz="2400" dirty="0">
                <a:latin typeface="Roboto" panose="02000000000000000000" pitchFamily="2" charset="0"/>
                <a:ea typeface="Roboto" panose="02000000000000000000" pitchFamily="2" charset="0"/>
                <a:cs typeface="Roboto" panose="02000000000000000000" pitchFamily="2" charset="0"/>
              </a:rPr>
              <a:t>	+ </a:t>
            </a:r>
            <a:r>
              <a:rPr lang="en-US" sz="2400" dirty="0" err="1">
                <a:latin typeface="Roboto" panose="02000000000000000000" pitchFamily="2" charset="0"/>
                <a:ea typeface="Roboto" panose="02000000000000000000" pitchFamily="2" charset="0"/>
                <a:cs typeface="Roboto" panose="02000000000000000000" pitchFamily="2" charset="0"/>
              </a:rPr>
              <a:t>Hỗ</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trợ</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nhiều</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loại</a:t>
            </a:r>
            <a:r>
              <a:rPr lang="en-US" sz="2400" dirty="0">
                <a:latin typeface="Roboto" panose="02000000000000000000" pitchFamily="2" charset="0"/>
                <a:ea typeface="Roboto" panose="02000000000000000000" pitchFamily="2" charset="0"/>
                <a:cs typeface="Roboto" panose="02000000000000000000" pitchFamily="2" charset="0"/>
              </a:rPr>
              <a:t> file </a:t>
            </a:r>
            <a:r>
              <a:rPr lang="en-US" sz="2400" dirty="0" err="1">
                <a:latin typeface="Roboto" panose="02000000000000000000" pitchFamily="2" charset="0"/>
                <a:ea typeface="Roboto" panose="02000000000000000000" pitchFamily="2" charset="0"/>
                <a:cs typeface="Roboto" panose="02000000000000000000" pitchFamily="2" charset="0"/>
              </a:rPr>
              <a:t>đa</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dạng</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và</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khác</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nhau</a:t>
            </a:r>
            <a:r>
              <a:rPr lang="en-US" sz="2400" dirty="0">
                <a:latin typeface="Roboto" panose="02000000000000000000" pitchFamily="2" charset="0"/>
                <a:ea typeface="Roboto" panose="02000000000000000000" pitchFamily="2" charset="0"/>
                <a:cs typeface="Roboto" panose="02000000000000000000" pitchFamily="2" charset="0"/>
              </a:rPr>
              <a:t>.</a:t>
            </a:r>
          </a:p>
          <a:p>
            <a:pPr marL="345440" lvl="1" algn="just">
              <a:lnSpc>
                <a:spcPts val="4479"/>
              </a:lnSpc>
            </a:pPr>
            <a:r>
              <a:rPr lang="en-US" sz="2400" dirty="0">
                <a:latin typeface="Roboto" panose="02000000000000000000" pitchFamily="2" charset="0"/>
                <a:ea typeface="Roboto" panose="02000000000000000000" pitchFamily="2" charset="0"/>
                <a:cs typeface="Roboto" panose="02000000000000000000" pitchFamily="2" charset="0"/>
              </a:rPr>
              <a:t>	+ </a:t>
            </a:r>
            <a:r>
              <a:rPr lang="en-US" sz="2400" dirty="0" err="1">
                <a:latin typeface="Roboto" panose="02000000000000000000" pitchFamily="2" charset="0"/>
                <a:ea typeface="Roboto" panose="02000000000000000000" pitchFamily="2" charset="0"/>
                <a:cs typeface="Roboto" panose="02000000000000000000" pitchFamily="2" charset="0"/>
              </a:rPr>
              <a:t>Siêu</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nhẹ</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và</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siêu</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nhanh</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khi</a:t>
            </a:r>
            <a:r>
              <a:rPr lang="en-US" sz="2400" dirty="0">
                <a:latin typeface="Roboto" panose="02000000000000000000" pitchFamily="2" charset="0"/>
                <a:ea typeface="Roboto" panose="02000000000000000000" pitchFamily="2" charset="0"/>
                <a:cs typeface="Roboto" panose="02000000000000000000" pitchFamily="2" charset="0"/>
              </a:rPr>
              <a:t> Blender </a:t>
            </a:r>
            <a:r>
              <a:rPr lang="en-US" sz="2400" dirty="0" err="1">
                <a:latin typeface="Roboto" panose="02000000000000000000" pitchFamily="2" charset="0"/>
                <a:ea typeface="Roboto" panose="02000000000000000000" pitchFamily="2" charset="0"/>
                <a:cs typeface="Roboto" panose="02000000000000000000" pitchFamily="2" charset="0"/>
              </a:rPr>
              <a:t>nhắc</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đến</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tốc</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độ</a:t>
            </a:r>
            <a:r>
              <a:rPr lang="en-US" sz="2400" dirty="0">
                <a:latin typeface="Roboto" panose="02000000000000000000" pitchFamily="2" charset="0"/>
                <a:ea typeface="Roboto" panose="02000000000000000000" pitchFamily="2" charset="0"/>
                <a:cs typeface="Roboto" panose="02000000000000000000" pitchFamily="2" charset="0"/>
              </a:rPr>
              <a:t> load, ở </a:t>
            </a:r>
            <a:r>
              <a:rPr lang="en-US" sz="2400" dirty="0" err="1">
                <a:latin typeface="Roboto" panose="02000000000000000000" pitchFamily="2" charset="0"/>
                <a:ea typeface="Roboto" panose="02000000000000000000" pitchFamily="2" charset="0"/>
                <a:cs typeface="Roboto" panose="02000000000000000000" pitchFamily="2" charset="0"/>
              </a:rPr>
              <a:t>đĩa</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chỉ</a:t>
            </a:r>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tốn</a:t>
            </a:r>
            <a:r>
              <a:rPr lang="en-US" sz="2400" dirty="0">
                <a:latin typeface="Roboto" panose="02000000000000000000" pitchFamily="2" charset="0"/>
                <a:ea typeface="Roboto" panose="02000000000000000000" pitchFamily="2" charset="0"/>
                <a:cs typeface="Roboto" panose="02000000000000000000" pitchFamily="2" charset="0"/>
              </a:rPr>
              <a:t> 250Mb.</a:t>
            </a:r>
          </a:p>
          <a:p>
            <a:pPr marL="345440" lvl="1" algn="just">
              <a:lnSpc>
                <a:spcPts val="4479"/>
              </a:lnSpc>
            </a:pPr>
            <a:r>
              <a:rPr lang="en-US" sz="2400" dirty="0">
                <a:latin typeface="Roboto" panose="02000000000000000000" pitchFamily="2" charset="0"/>
                <a:ea typeface="Roboto" panose="02000000000000000000" pitchFamily="2" charset="0"/>
                <a:cs typeface="Roboto" panose="02000000000000000000" pitchFamily="2" charset="0"/>
              </a:rPr>
              <a:t>	+ </a:t>
            </a:r>
            <a:r>
              <a:rPr lang="vi-VN" sz="2400" dirty="0">
                <a:latin typeface="Roboto" panose="02000000000000000000" pitchFamily="2" charset="0"/>
                <a:ea typeface="Roboto" panose="02000000000000000000" pitchFamily="2" charset="0"/>
                <a:cs typeface="Roboto" panose="02000000000000000000" pitchFamily="2" charset="0"/>
              </a:rPr>
              <a:t>Miễn phí hoàn toàn phần mềm và nếu như biết </a:t>
            </a:r>
            <a:r>
              <a:rPr lang="vi-VN" sz="2400" dirty="0" err="1">
                <a:latin typeface="Roboto" panose="02000000000000000000" pitchFamily="2" charset="0"/>
                <a:ea typeface="Roboto" panose="02000000000000000000" pitchFamily="2" charset="0"/>
                <a:cs typeface="Roboto" panose="02000000000000000000" pitchFamily="2" charset="0"/>
              </a:rPr>
              <a:t>code</a:t>
            </a:r>
            <a:r>
              <a:rPr lang="vi-VN" sz="2400" dirty="0">
                <a:latin typeface="Roboto" panose="02000000000000000000" pitchFamily="2" charset="0"/>
                <a:ea typeface="Roboto" panose="02000000000000000000" pitchFamily="2" charset="0"/>
                <a:cs typeface="Roboto" panose="02000000000000000000" pitchFamily="2" charset="0"/>
              </a:rPr>
              <a:t> người sử dụng có thể chỉnh sửa </a:t>
            </a:r>
            <a:r>
              <a:rPr lang="vi-VN" sz="2400" dirty="0" err="1">
                <a:latin typeface="Roboto" panose="02000000000000000000" pitchFamily="2" charset="0"/>
                <a:ea typeface="Roboto" panose="02000000000000000000" pitchFamily="2" charset="0"/>
                <a:cs typeface="Roboto" panose="02000000000000000000" pitchFamily="2" charset="0"/>
              </a:rPr>
              <a:t>tuỳ</a:t>
            </a:r>
            <a:r>
              <a:rPr lang="vi-VN" sz="2400" dirty="0">
                <a:latin typeface="Roboto" panose="02000000000000000000" pitchFamily="2" charset="0"/>
                <a:ea typeface="Roboto" panose="02000000000000000000" pitchFamily="2" charset="0"/>
                <a:cs typeface="Roboto" panose="02000000000000000000" pitchFamily="2" charset="0"/>
              </a:rPr>
              <a:t> ý.</a:t>
            </a:r>
            <a:endParaRPr lang="en-US" sz="2400" dirty="0">
              <a:latin typeface="Roboto" panose="02000000000000000000" pitchFamily="2" charset="0"/>
              <a:ea typeface="Roboto" panose="02000000000000000000" pitchFamily="2" charset="0"/>
              <a:cs typeface="Roboto" panose="02000000000000000000" pitchFamily="2" charset="0"/>
            </a:endParaRPr>
          </a:p>
          <a:p>
            <a:pPr marL="345440" lvl="1" algn="just">
              <a:lnSpc>
                <a:spcPts val="4479"/>
              </a:lnSpc>
            </a:pPr>
            <a:r>
              <a:rPr lang="en-US" sz="2400" dirty="0">
                <a:latin typeface="Roboto" panose="02000000000000000000" pitchFamily="2" charset="0"/>
                <a:ea typeface="Roboto" panose="02000000000000000000" pitchFamily="2" charset="0"/>
                <a:cs typeface="Roboto" panose="02000000000000000000" pitchFamily="2" charset="0"/>
              </a:rPr>
              <a:t>	+ </a:t>
            </a:r>
            <a:r>
              <a:rPr lang="vi-VN" sz="2400" dirty="0">
                <a:latin typeface="Roboto" panose="02000000000000000000" pitchFamily="2" charset="0"/>
                <a:ea typeface="Roboto" panose="02000000000000000000" pitchFamily="2" charset="0"/>
                <a:cs typeface="Roboto" panose="02000000000000000000" pitchFamily="2" charset="0"/>
              </a:rPr>
              <a:t>Có </a:t>
            </a:r>
            <a:r>
              <a:rPr lang="vi-VN" sz="2400" dirty="0" err="1">
                <a:latin typeface="Roboto" panose="02000000000000000000" pitchFamily="2" charset="0"/>
                <a:ea typeface="Roboto" panose="02000000000000000000" pitchFamily="2" charset="0"/>
                <a:cs typeface="Roboto" panose="02000000000000000000" pitchFamily="2" charset="0"/>
              </a:rPr>
              <a:t>Viewport</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Realtime</a:t>
            </a:r>
            <a:r>
              <a:rPr lang="vi-VN" sz="2400" dirty="0">
                <a:latin typeface="Roboto" panose="02000000000000000000" pitchFamily="2" charset="0"/>
                <a:ea typeface="Roboto" panose="02000000000000000000" pitchFamily="2" charset="0"/>
                <a:cs typeface="Roboto" panose="02000000000000000000" pitchFamily="2" charset="0"/>
              </a:rPr>
              <a:t>, hỗ trợ </a:t>
            </a:r>
            <a:r>
              <a:rPr lang="vi-VN" sz="2400" dirty="0" err="1">
                <a:latin typeface="Roboto" panose="02000000000000000000" pitchFamily="2" charset="0"/>
                <a:ea typeface="Roboto" panose="02000000000000000000" pitchFamily="2" charset="0"/>
                <a:cs typeface="Roboto" panose="02000000000000000000" pitchFamily="2" charset="0"/>
              </a:rPr>
              <a:t>Python</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Scripting</a:t>
            </a:r>
            <a:r>
              <a:rPr lang="vi-VN" sz="2400" dirty="0">
                <a:latin typeface="Roboto" panose="02000000000000000000" pitchFamily="2" charset="0"/>
                <a:ea typeface="Roboto" panose="02000000000000000000" pitchFamily="2" charset="0"/>
                <a:cs typeface="Roboto" panose="02000000000000000000" pitchFamily="2" charset="0"/>
              </a:rPr>
              <a:t>, hỗ trợ vật liệu </a:t>
            </a:r>
            <a:r>
              <a:rPr lang="vi-VN" sz="2400" dirty="0" err="1">
                <a:latin typeface="Roboto" panose="02000000000000000000" pitchFamily="2" charset="0"/>
                <a:ea typeface="Roboto" panose="02000000000000000000" pitchFamily="2" charset="0"/>
                <a:cs typeface="Roboto" panose="02000000000000000000" pitchFamily="2" charset="0"/>
              </a:rPr>
              <a:t>Node</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Base</a:t>
            </a:r>
            <a:r>
              <a:rPr lang="vi-VN" sz="2400" dirty="0">
                <a:latin typeface="Roboto" panose="02000000000000000000" pitchFamily="2" charset="0"/>
                <a:ea typeface="Roboto" panose="02000000000000000000" pitchFamily="2" charset="0"/>
                <a:cs typeface="Roboto" panose="02000000000000000000" pitchFamily="2" charset="0"/>
              </a:rPr>
              <a:t>, hỗ trợ công nghệ </a:t>
            </a:r>
            <a:r>
              <a:rPr lang="vi-VN" sz="2400" dirty="0" err="1">
                <a:latin typeface="Roboto" panose="02000000000000000000" pitchFamily="2" charset="0"/>
                <a:ea typeface="Roboto" panose="02000000000000000000" pitchFamily="2" charset="0"/>
                <a:cs typeface="Roboto" panose="02000000000000000000" pitchFamily="2" charset="0"/>
              </a:rPr>
              <a:t>Path</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Tracing</a:t>
            </a:r>
            <a:r>
              <a:rPr lang="vi-VN" sz="2400" dirty="0">
                <a:latin typeface="Roboto" panose="02000000000000000000" pitchFamily="2" charset="0"/>
                <a:ea typeface="Roboto" panose="02000000000000000000" pitchFamily="2" charset="0"/>
                <a:cs typeface="Roboto" panose="02000000000000000000" pitchFamily="2" charset="0"/>
              </a:rPr>
              <a:t>, các thể loại hiệu ứng đầy đủ.</a:t>
            </a:r>
          </a:p>
          <a:p>
            <a:pPr marL="802640" lvl="1" indent="-457200" algn="just">
              <a:lnSpc>
                <a:spcPts val="4479"/>
              </a:lnSpc>
              <a:buFontTx/>
              <a:buChar char="-"/>
            </a:pPr>
            <a:endParaRPr lang="vi-VN" sz="3200" dirty="0"/>
          </a:p>
          <a:p>
            <a:pPr marL="802640" lvl="1" indent="-457200" algn="just">
              <a:lnSpc>
                <a:spcPts val="4479"/>
              </a:lnSpc>
              <a:buFontTx/>
              <a:buChar char="-"/>
            </a:pPr>
            <a:endParaRPr lang="en-US" sz="3200" dirty="0"/>
          </a:p>
          <a:p>
            <a:pPr marL="802640" lvl="1" indent="-457200" algn="just">
              <a:lnSpc>
                <a:spcPts val="4479"/>
              </a:lnSpc>
              <a:buFontTx/>
              <a:buChar char="-"/>
            </a:pPr>
            <a:endParaRPr lang="en-US" sz="3200" dirty="0"/>
          </a:p>
          <a:p>
            <a:pPr marL="802640" lvl="1" indent="-457200" algn="just">
              <a:lnSpc>
                <a:spcPts val="4479"/>
              </a:lnSpc>
              <a:buFontTx/>
              <a:buChar char="-"/>
            </a:pPr>
            <a:endParaRPr lang="en-US" sz="3200" b="1" dirty="0"/>
          </a:p>
          <a:p>
            <a:pPr marL="345440" lvl="1" algn="just">
              <a:lnSpc>
                <a:spcPts val="4479"/>
              </a:lnSpc>
            </a:pPr>
            <a:endParaRPr lang="vi-VN" sz="3200" i="0" dirty="0">
              <a:solidFill>
                <a:srgbClr val="1B1B1B"/>
              </a:solidFill>
              <a:effectLst/>
              <a:latin typeface="Roboto" panose="02000000000000000000" pitchFamily="2" charset="0"/>
              <a:ea typeface="Roboto" panose="02000000000000000000" pitchFamily="2" charset="0"/>
              <a:cs typeface="Roboto" panose="02000000000000000000" pitchFamily="2" charset="0"/>
            </a:endParaRPr>
          </a:p>
          <a:p>
            <a:pPr marL="345440" lvl="1" algn="just">
              <a:lnSpc>
                <a:spcPts val="4479"/>
              </a:lnSpc>
            </a:pPr>
            <a:endParaRPr lang="en-US" sz="3200" b="0" i="0" dirty="0">
              <a:solidFill>
                <a:srgbClr val="1B1B1B"/>
              </a:solidFill>
              <a:effectLst/>
              <a:latin typeface="Roboto" panose="02000000000000000000" pitchFamily="2" charset="0"/>
              <a:ea typeface="Roboto" panose="02000000000000000000" pitchFamily="2" charset="0"/>
              <a:cs typeface="Roboto" panose="02000000000000000000" pitchFamily="2" charset="0"/>
            </a:endParaRPr>
          </a:p>
          <a:p>
            <a:pPr marL="345440" lvl="1" algn="just">
              <a:lnSpc>
                <a:spcPts val="4479"/>
              </a:lnSpc>
            </a:pPr>
            <a:endParaRPr lang="en-US" sz="3199" dirty="0">
              <a:solidFill>
                <a:srgbClr val="090909"/>
              </a:solidFill>
              <a:latin typeface="Roboto" panose="02000000000000000000" pitchFamily="2" charset="0"/>
              <a:ea typeface="Roboto" panose="02000000000000000000" pitchFamily="2" charset="0"/>
              <a:cs typeface="Roboto" panose="02000000000000000000" pitchFamily="2" charset="0"/>
            </a:endParaRPr>
          </a:p>
        </p:txBody>
      </p:sp>
      <p:sp>
        <p:nvSpPr>
          <p:cNvPr id="7" name="Slide Number Placeholder 6">
            <a:extLst>
              <a:ext uri="{FF2B5EF4-FFF2-40B4-BE49-F238E27FC236}">
                <a16:creationId xmlns:a16="http://schemas.microsoft.com/office/drawing/2014/main" id="{B3B991BA-E1E2-593A-8B00-2E0721EA1F73}"/>
              </a:ext>
            </a:extLst>
          </p:cNvPr>
          <p:cNvSpPr>
            <a:spLocks noGrp="1"/>
          </p:cNvSpPr>
          <p:nvPr>
            <p:ph type="sldNum" sz="quarter" idx="12"/>
          </p:nvPr>
        </p:nvSpPr>
        <p:spPr>
          <a:xfrm>
            <a:off x="17038133" y="9531633"/>
            <a:ext cx="1216529" cy="755367"/>
          </a:xfrm>
        </p:spPr>
        <p:txBody>
          <a:bodyPr/>
          <a:lstStyle/>
          <a:p>
            <a:fld id="{B6F15528-21DE-4FAA-801E-634DDDAF4B2B}" type="slidenum">
              <a:rPr lang="en-US" smtClean="0"/>
              <a:pPr/>
              <a:t>12</a:t>
            </a:fld>
            <a:endParaRPr lang="en-US" dirty="0"/>
          </a:p>
        </p:txBody>
      </p:sp>
    </p:spTree>
    <p:extLst>
      <p:ext uri="{BB962C8B-B14F-4D97-AF65-F5344CB8AC3E}">
        <p14:creationId xmlns:p14="http://schemas.microsoft.com/office/powerpoint/2010/main" val="306920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67E2645-0F43-F08B-7F3B-C192A7338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848600" cy="5886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75F49E-9C23-FF55-36B1-A8B559F853B7}"/>
              </a:ext>
            </a:extLst>
          </p:cNvPr>
          <p:cNvPicPr>
            <a:picLocks noChangeAspect="1"/>
          </p:cNvPicPr>
          <p:nvPr/>
        </p:nvPicPr>
        <p:blipFill>
          <a:blip r:embed="rId3"/>
          <a:stretch>
            <a:fillRect/>
          </a:stretch>
        </p:blipFill>
        <p:spPr>
          <a:xfrm>
            <a:off x="7857066" y="38100"/>
            <a:ext cx="10430934" cy="5867400"/>
          </a:xfrm>
          <a:prstGeom prst="rect">
            <a:avLst/>
          </a:prstGeom>
        </p:spPr>
      </p:pic>
      <p:pic>
        <p:nvPicPr>
          <p:cNvPr id="1028" name="Picture 4">
            <a:extLst>
              <a:ext uri="{FF2B5EF4-FFF2-40B4-BE49-F238E27FC236}">
                <a16:creationId xmlns:a16="http://schemas.microsoft.com/office/drawing/2014/main" id="{1525A51B-AF71-85BD-4716-4C46C0156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634" y="5962210"/>
            <a:ext cx="10045366" cy="4343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AD0C464-85FB-7F2C-4432-DC95F23918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6" y="5943600"/>
            <a:ext cx="8209297"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8164948-4AF3-98C8-7329-6770E4FBBA9E}"/>
              </a:ext>
            </a:extLst>
          </p:cNvPr>
          <p:cNvSpPr>
            <a:spLocks noGrp="1"/>
          </p:cNvSpPr>
          <p:nvPr>
            <p:ph type="sldNum" sz="quarter" idx="12"/>
          </p:nvPr>
        </p:nvSpPr>
        <p:spPr>
          <a:xfrm>
            <a:off x="17038133" y="0"/>
            <a:ext cx="1216529" cy="755367"/>
          </a:xfrm>
        </p:spPr>
        <p:txBody>
          <a:bodyPr/>
          <a:lstStyle/>
          <a:p>
            <a:fld id="{B6F15528-21DE-4FAA-801E-634DDDAF4B2B}"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1567787" y="4131056"/>
            <a:ext cx="14388256" cy="4540231"/>
            <a:chOff x="0" y="-19049"/>
            <a:chExt cx="19184341" cy="6053642"/>
          </a:xfrm>
        </p:grpSpPr>
        <p:sp>
          <p:nvSpPr>
            <p:cNvPr id="4" name="TextBox 4"/>
            <p:cNvSpPr txBox="1"/>
            <p:nvPr/>
          </p:nvSpPr>
          <p:spPr>
            <a:xfrm>
              <a:off x="0" y="-19049"/>
              <a:ext cx="19184341" cy="718145"/>
            </a:xfrm>
            <a:prstGeom prst="rect">
              <a:avLst/>
            </a:prstGeom>
          </p:spPr>
          <p:txBody>
            <a:bodyPr lIns="0" tIns="0" rIns="0" bIns="0" rtlCol="0" anchor="t">
              <a:spAutoFit/>
            </a:bodyPr>
            <a:lstStyle/>
            <a:p>
              <a:pPr algn="just">
                <a:lnSpc>
                  <a:spcPts val="4200"/>
                </a:lnSpc>
              </a:pPr>
              <a:r>
                <a:rPr lang="en-US" sz="3500" dirty="0">
                  <a:solidFill>
                    <a:srgbClr val="FFFFFF"/>
                  </a:solidFill>
                  <a:latin typeface="Roboto"/>
                </a:rPr>
                <a:t>   </a:t>
              </a:r>
            </a:p>
          </p:txBody>
        </p:sp>
        <p:sp>
          <p:nvSpPr>
            <p:cNvPr id="5" name="TextBox 5"/>
            <p:cNvSpPr txBox="1"/>
            <p:nvPr/>
          </p:nvSpPr>
          <p:spPr>
            <a:xfrm>
              <a:off x="0" y="5364668"/>
              <a:ext cx="19184341" cy="669925"/>
            </a:xfrm>
            <a:prstGeom prst="rect">
              <a:avLst/>
            </a:prstGeom>
          </p:spPr>
          <p:txBody>
            <a:bodyPr lIns="0" tIns="0" rIns="0" bIns="0" rtlCol="0" anchor="t">
              <a:spAutoFit/>
            </a:bodyPr>
            <a:lstStyle/>
            <a:p>
              <a:pPr algn="ctr">
                <a:lnSpc>
                  <a:spcPts val="3960"/>
                </a:lnSpc>
              </a:pPr>
              <a:endParaRPr/>
            </a:p>
          </p:txBody>
        </p:sp>
      </p:grpSp>
      <p:sp>
        <p:nvSpPr>
          <p:cNvPr id="6" name="TextBox 6"/>
          <p:cNvSpPr txBox="1"/>
          <p:nvPr/>
        </p:nvSpPr>
        <p:spPr>
          <a:xfrm>
            <a:off x="1832514" y="741143"/>
            <a:ext cx="6400361" cy="838200"/>
          </a:xfrm>
          <a:prstGeom prst="rect">
            <a:avLst/>
          </a:prstGeom>
        </p:spPr>
        <p:txBody>
          <a:bodyPr lIns="0" tIns="0" rIns="0" bIns="0" rtlCol="0" anchor="t">
            <a:spAutoFit/>
          </a:bodyPr>
          <a:lstStyle/>
          <a:p>
            <a:pPr>
              <a:lnSpc>
                <a:spcPts val="6600"/>
              </a:lnSpc>
            </a:pPr>
            <a:r>
              <a:rPr lang="en-US" sz="5500" dirty="0">
                <a:solidFill>
                  <a:srgbClr val="FFBE40"/>
                </a:solidFill>
                <a:latin typeface="Roboto Bold"/>
              </a:rPr>
              <a:t>7. </a:t>
            </a:r>
            <a:r>
              <a:rPr lang="en-US" sz="5500" dirty="0" err="1">
                <a:solidFill>
                  <a:srgbClr val="FFBE40"/>
                </a:solidFill>
                <a:latin typeface="Roboto Bold"/>
              </a:rPr>
              <a:t>ThreeJS</a:t>
            </a:r>
            <a:endParaRPr lang="en-US" sz="5500" dirty="0">
              <a:solidFill>
                <a:srgbClr val="FFBE40"/>
              </a:solidFill>
              <a:latin typeface="Roboto Bold"/>
            </a:endParaRPr>
          </a:p>
        </p:txBody>
      </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333" y="884356"/>
            <a:ext cx="529454" cy="694987"/>
          </a:xfrm>
          <a:prstGeom prst="rect">
            <a:avLst/>
          </a:prstGeom>
        </p:spPr>
      </p:pic>
      <p:sp>
        <p:nvSpPr>
          <p:cNvPr id="11" name="TextBox 10">
            <a:extLst>
              <a:ext uri="{FF2B5EF4-FFF2-40B4-BE49-F238E27FC236}">
                <a16:creationId xmlns:a16="http://schemas.microsoft.com/office/drawing/2014/main" id="{51716AD8-1F4B-1542-6392-202038854F7E}"/>
              </a:ext>
            </a:extLst>
          </p:cNvPr>
          <p:cNvSpPr txBox="1"/>
          <p:nvPr/>
        </p:nvSpPr>
        <p:spPr>
          <a:xfrm>
            <a:off x="1303060" y="2193578"/>
            <a:ext cx="15348613" cy="2785378"/>
          </a:xfrm>
          <a:prstGeom prst="rect">
            <a:avLst/>
          </a:prstGeom>
          <a:noFill/>
        </p:spPr>
        <p:txBody>
          <a:bodyPr wrap="square">
            <a:spAutoFit/>
          </a:bodyPr>
          <a:lstStyle/>
          <a:p>
            <a:r>
              <a:rPr lang="vi-VN" sz="3500" dirty="0" err="1">
                <a:solidFill>
                  <a:srgbClr val="FFFFFF"/>
                </a:solidFill>
                <a:latin typeface="Roboto"/>
              </a:rPr>
              <a:t>ThreeJS</a:t>
            </a:r>
            <a:r>
              <a:rPr lang="vi-VN" sz="3500" dirty="0">
                <a:solidFill>
                  <a:srgbClr val="FFFFFF"/>
                </a:solidFill>
                <a:latin typeface="Roboto"/>
              </a:rPr>
              <a:t> là thư viện JS sử dụng </a:t>
            </a:r>
            <a:r>
              <a:rPr lang="vi-VN" sz="3500" dirty="0" err="1">
                <a:solidFill>
                  <a:srgbClr val="FFFFFF"/>
                </a:solidFill>
                <a:latin typeface="Roboto"/>
              </a:rPr>
              <a:t>WebGl</a:t>
            </a:r>
            <a:r>
              <a:rPr lang="vi-VN" sz="3500" dirty="0">
                <a:solidFill>
                  <a:srgbClr val="FFFFFF"/>
                </a:solidFill>
                <a:latin typeface="Roboto"/>
              </a:rPr>
              <a:t> để vẽ 3D. Tức là </a:t>
            </a:r>
            <a:r>
              <a:rPr lang="vi-VN" sz="3500" dirty="0" err="1">
                <a:solidFill>
                  <a:srgbClr val="FFFFFF"/>
                </a:solidFill>
                <a:latin typeface="Roboto"/>
              </a:rPr>
              <a:t>WebGL</a:t>
            </a:r>
            <a:r>
              <a:rPr lang="vi-VN" sz="3500" dirty="0">
                <a:solidFill>
                  <a:srgbClr val="FFFFFF"/>
                </a:solidFill>
                <a:latin typeface="Roboto"/>
              </a:rPr>
              <a:t> sẽ </a:t>
            </a:r>
            <a:r>
              <a:rPr lang="vi-VN" sz="3500" dirty="0" err="1">
                <a:solidFill>
                  <a:srgbClr val="FFFFFF"/>
                </a:solidFill>
                <a:latin typeface="Roboto"/>
              </a:rPr>
              <a:t>build</a:t>
            </a:r>
            <a:r>
              <a:rPr lang="vi-VN" sz="3500" dirty="0">
                <a:solidFill>
                  <a:srgbClr val="FFFFFF"/>
                </a:solidFill>
                <a:latin typeface="Roboto"/>
              </a:rPr>
              <a:t> hình ảnh 3D dựa theo </a:t>
            </a:r>
            <a:r>
              <a:rPr lang="vi-VN" sz="3500" dirty="0" err="1">
                <a:solidFill>
                  <a:srgbClr val="FFFFFF"/>
                </a:solidFill>
                <a:latin typeface="Roboto"/>
              </a:rPr>
              <a:t>code</a:t>
            </a:r>
            <a:r>
              <a:rPr lang="vi-VN" sz="3500" dirty="0">
                <a:solidFill>
                  <a:srgbClr val="FFFFFF"/>
                </a:solidFill>
                <a:latin typeface="Roboto"/>
              </a:rPr>
              <a:t> </a:t>
            </a:r>
            <a:r>
              <a:rPr lang="vi-VN" sz="3500" dirty="0" err="1">
                <a:solidFill>
                  <a:srgbClr val="FFFFFF"/>
                </a:solidFill>
                <a:latin typeface="Roboto"/>
              </a:rPr>
              <a:t>ThreeJS</a:t>
            </a:r>
            <a:r>
              <a:rPr lang="vi-VN" sz="3500" dirty="0">
                <a:solidFill>
                  <a:srgbClr val="FFFFFF"/>
                </a:solidFill>
                <a:latin typeface="Roboto"/>
              </a:rPr>
              <a:t> của bạn để vẽ các điểm, đường và tam giác. </a:t>
            </a:r>
            <a:r>
              <a:rPr lang="vi-VN" sz="3500" dirty="0" err="1">
                <a:solidFill>
                  <a:srgbClr val="FFFFFF"/>
                </a:solidFill>
                <a:latin typeface="Roboto"/>
              </a:rPr>
              <a:t>ThreeJS</a:t>
            </a:r>
            <a:r>
              <a:rPr lang="vi-VN" sz="3500" dirty="0">
                <a:solidFill>
                  <a:srgbClr val="FFFFFF"/>
                </a:solidFill>
                <a:latin typeface="Roboto"/>
              </a:rPr>
              <a:t> giúp chúng ta tạo nên các hình ảnh 3D trên </a:t>
            </a:r>
            <a:r>
              <a:rPr lang="vi-VN" sz="3500" dirty="0" err="1">
                <a:solidFill>
                  <a:srgbClr val="FFFFFF"/>
                </a:solidFill>
                <a:latin typeface="Roboto"/>
              </a:rPr>
              <a:t>brow</a:t>
            </a:r>
            <a:r>
              <a:rPr lang="en-US" sz="3500">
                <a:solidFill>
                  <a:srgbClr val="FFFFFF"/>
                </a:solidFill>
                <a:latin typeface="Roboto"/>
              </a:rPr>
              <a:t>s</a:t>
            </a:r>
            <a:r>
              <a:rPr lang="vi-VN" sz="3500">
                <a:solidFill>
                  <a:srgbClr val="FFFFFF"/>
                </a:solidFill>
                <a:latin typeface="Roboto"/>
              </a:rPr>
              <a:t>er</a:t>
            </a:r>
            <a:r>
              <a:rPr lang="vi-VN" sz="3500" dirty="0">
                <a:solidFill>
                  <a:srgbClr val="FFFFFF"/>
                </a:solidFill>
                <a:latin typeface="Roboto"/>
              </a:rPr>
              <a:t> chỉ bằng JS mà không cần phải tại </a:t>
            </a:r>
            <a:r>
              <a:rPr lang="vi-VN" sz="3500" dirty="0" err="1">
                <a:solidFill>
                  <a:srgbClr val="FFFFFF"/>
                </a:solidFill>
                <a:latin typeface="Roboto"/>
              </a:rPr>
              <a:t>platform</a:t>
            </a:r>
            <a:r>
              <a:rPr lang="vi-VN" sz="3500" dirty="0">
                <a:solidFill>
                  <a:srgbClr val="FFFFFF"/>
                </a:solidFill>
                <a:latin typeface="Roboto"/>
              </a:rPr>
              <a:t>, </a:t>
            </a:r>
            <a:r>
              <a:rPr lang="vi-VN" sz="3500" dirty="0" err="1">
                <a:solidFill>
                  <a:srgbClr val="FFFFFF"/>
                </a:solidFill>
                <a:latin typeface="Roboto"/>
              </a:rPr>
              <a:t>application</a:t>
            </a:r>
            <a:r>
              <a:rPr lang="vi-VN" sz="3500" dirty="0">
                <a:solidFill>
                  <a:srgbClr val="FFFFFF"/>
                </a:solidFill>
                <a:latin typeface="Roboto"/>
              </a:rPr>
              <a:t> nào để người dùng có thể trải nghiệm hình ảnh 3D.</a:t>
            </a:r>
            <a:endParaRPr lang="en-US" sz="3500" dirty="0">
              <a:solidFill>
                <a:srgbClr val="FFFFFF"/>
              </a:solidFill>
              <a:latin typeface="Roboto"/>
            </a:endParaRPr>
          </a:p>
        </p:txBody>
      </p:sp>
      <p:pic>
        <p:nvPicPr>
          <p:cNvPr id="2050" name="Picture 2" descr="Creating a game in Three.js - LogRocket Blog">
            <a:extLst>
              <a:ext uri="{FF2B5EF4-FFF2-40B4-BE49-F238E27FC236}">
                <a16:creationId xmlns:a16="http://schemas.microsoft.com/office/drawing/2014/main" id="{7B75E530-D281-8C8B-7DFC-24B2D8983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333" y="5229434"/>
            <a:ext cx="6953250" cy="4552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B33174D-9D7B-5B11-888C-56F15A2849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9237" y="5229434"/>
            <a:ext cx="8097428" cy="455295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9DE04C5A-C311-6F0E-7712-422EC167C858}"/>
              </a:ext>
            </a:extLst>
          </p:cNvPr>
          <p:cNvSpPr>
            <a:spLocks noGrp="1"/>
          </p:cNvSpPr>
          <p:nvPr>
            <p:ph type="sldNum" sz="quarter" idx="12"/>
          </p:nvPr>
        </p:nvSpPr>
        <p:spPr>
          <a:xfrm>
            <a:off x="17037034" y="9531633"/>
            <a:ext cx="1216529" cy="755367"/>
          </a:xfrm>
        </p:spPr>
        <p:txBody>
          <a:bodyPr/>
          <a:lstStyle/>
          <a:p>
            <a:fld id="{B6F15528-21DE-4FAA-801E-634DDDAF4B2B}"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612393" cy="10287000"/>
          </a:xfrm>
          <a:prstGeom prst="rect">
            <a:avLst/>
          </a:prstGeom>
          <a:solidFill>
            <a:srgbClr val="FFBE40"/>
          </a:solidFill>
        </p:spPr>
      </p:sp>
      <p:grpSp>
        <p:nvGrpSpPr>
          <p:cNvPr id="3" name="Group 3"/>
          <p:cNvGrpSpPr/>
          <p:nvPr/>
        </p:nvGrpSpPr>
        <p:grpSpPr>
          <a:xfrm>
            <a:off x="56205" y="4247540"/>
            <a:ext cx="6499984" cy="2618692"/>
            <a:chOff x="0" y="-9525"/>
            <a:chExt cx="8666646" cy="3491589"/>
          </a:xfrm>
        </p:grpSpPr>
        <p:sp>
          <p:nvSpPr>
            <p:cNvPr id="4" name="TextBox 4"/>
            <p:cNvSpPr txBox="1"/>
            <p:nvPr/>
          </p:nvSpPr>
          <p:spPr>
            <a:xfrm>
              <a:off x="0" y="-9525"/>
              <a:ext cx="8666646" cy="1265304"/>
            </a:xfrm>
            <a:prstGeom prst="rect">
              <a:avLst/>
            </a:prstGeom>
          </p:spPr>
          <p:txBody>
            <a:bodyPr lIns="0" tIns="0" rIns="0" bIns="0" rtlCol="0" anchor="t">
              <a:spAutoFit/>
            </a:bodyPr>
            <a:lstStyle/>
            <a:p>
              <a:pPr algn="ctr">
                <a:lnSpc>
                  <a:spcPts val="7439"/>
                </a:lnSpc>
                <a:spcBef>
                  <a:spcPct val="0"/>
                </a:spcBef>
              </a:pPr>
              <a:r>
                <a:rPr lang="en-US" sz="6199" dirty="0">
                  <a:solidFill>
                    <a:srgbClr val="090909"/>
                  </a:solidFill>
                  <a:latin typeface="Roboto Bold"/>
                </a:rPr>
                <a:t>8. Draco</a:t>
              </a:r>
              <a:endParaRPr lang="en-US" sz="6600" b="1" i="0" dirty="0">
                <a:solidFill>
                  <a:srgbClr val="1B1B1B"/>
                </a:solidFill>
                <a:effectLst/>
                <a:latin typeface="Roboto" panose="02000000000000000000" pitchFamily="2" charset="0"/>
              </a:endParaRPr>
            </a:p>
          </p:txBody>
        </p:sp>
        <p:sp>
          <p:nvSpPr>
            <p:cNvPr id="5" name="TextBox 5"/>
            <p:cNvSpPr txBox="1"/>
            <p:nvPr/>
          </p:nvSpPr>
          <p:spPr>
            <a:xfrm>
              <a:off x="0" y="2925381"/>
              <a:ext cx="8666646" cy="556683"/>
            </a:xfrm>
            <a:prstGeom prst="rect">
              <a:avLst/>
            </a:prstGeom>
          </p:spPr>
          <p:txBody>
            <a:bodyPr lIns="0" tIns="0" rIns="0" bIns="0" rtlCol="0" anchor="t">
              <a:spAutoFit/>
            </a:bodyPr>
            <a:lstStyle/>
            <a:p>
              <a:pPr marL="0" lvl="1" indent="0" algn="l">
                <a:lnSpc>
                  <a:spcPts val="3500"/>
                </a:lnSpc>
                <a:spcBef>
                  <a:spcPct val="0"/>
                </a:spcBef>
              </a:pPr>
              <a:endParaRPr/>
            </a:p>
          </p:txBody>
        </p:sp>
      </p:grpSp>
      <p:sp>
        <p:nvSpPr>
          <p:cNvPr id="6" name="TextBox 6"/>
          <p:cNvSpPr txBox="1"/>
          <p:nvPr/>
        </p:nvSpPr>
        <p:spPr>
          <a:xfrm>
            <a:off x="7010400" y="571500"/>
            <a:ext cx="10393223" cy="12077024"/>
          </a:xfrm>
          <a:prstGeom prst="rect">
            <a:avLst/>
          </a:prstGeom>
        </p:spPr>
        <p:txBody>
          <a:bodyPr lIns="0" tIns="0" rIns="0" bIns="0" rtlCol="0" anchor="t">
            <a:spAutoFit/>
          </a:bodyPr>
          <a:lstStyle/>
          <a:p>
            <a:pPr marL="802640" lvl="1" indent="-457200" algn="just">
              <a:lnSpc>
                <a:spcPts val="4479"/>
              </a:lnSpc>
              <a:buFontTx/>
              <a:buChar char="-"/>
            </a:pPr>
            <a:r>
              <a:rPr lang="en-US" sz="3200" b="1" i="0" dirty="0">
                <a:solidFill>
                  <a:srgbClr val="1B1B1B"/>
                </a:solidFill>
                <a:effectLst/>
                <a:latin typeface="Roboto" panose="02000000000000000000" pitchFamily="2" charset="0"/>
                <a:ea typeface="Roboto" panose="02000000000000000000" pitchFamily="2" charset="0"/>
                <a:cs typeface="Roboto" panose="02000000000000000000" pitchFamily="2" charset="0"/>
              </a:rPr>
              <a:t>Draco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là</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thư</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viện</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dùng</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để</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nén</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và</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giải</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nén</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lưới</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(mesh)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hình</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học</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3D(</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tập</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hợp</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các</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đỉnh</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cạnh</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và</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mặt</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xác</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định</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hình</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dạng</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của</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một</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đa</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diện</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và</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point clouds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là</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một</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tập</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hợp</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các</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điểm</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dữ</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liệu</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rời</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rạc</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trong</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không</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gian</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Thư</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viện</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này</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nhằm</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mục</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đích</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cải</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thiện</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việc</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lưu</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trữ</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và</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truyền</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tải</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đồ</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en-US" sz="320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họa</a:t>
            </a:r>
            <a:r>
              <a:rPr lang="en-US" sz="3200" i="0" dirty="0">
                <a:solidFill>
                  <a:srgbClr val="1B1B1B"/>
                </a:solidFill>
                <a:effectLst/>
                <a:latin typeface="Roboto" panose="02000000000000000000" pitchFamily="2" charset="0"/>
                <a:ea typeface="Roboto" panose="02000000000000000000" pitchFamily="2" charset="0"/>
                <a:cs typeface="Roboto" panose="02000000000000000000" pitchFamily="2" charset="0"/>
              </a:rPr>
              <a:t> 3D</a:t>
            </a:r>
          </a:p>
          <a:p>
            <a:pPr marL="802640" lvl="1" indent="-457200" algn="just">
              <a:lnSpc>
                <a:spcPts val="4479"/>
              </a:lnSpc>
              <a:buFontTx/>
              <a:buChar char="-"/>
            </a:pPr>
            <a:r>
              <a:rPr lang="en-US" sz="3200" b="1" dirty="0">
                <a:latin typeface="Roboto Bold" panose="02000000000000000000" charset="0"/>
                <a:ea typeface="Roboto Bold" panose="02000000000000000000" charset="0"/>
              </a:rPr>
              <a:t>Draco </a:t>
            </a:r>
            <a:r>
              <a:rPr lang="en-US" sz="3200" dirty="0" err="1">
                <a:latin typeface="Roboto" panose="02000000000000000000" pitchFamily="2" charset="0"/>
                <a:ea typeface="Roboto" panose="02000000000000000000" pitchFamily="2" charset="0"/>
                <a:cs typeface="Roboto" panose="02000000000000000000" pitchFamily="2" charset="0"/>
              </a:rPr>
              <a:t>được</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thiết</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kế</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và</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tạo</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ra</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để</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tăng</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về</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hiệu</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suất</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và</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tốc</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độ</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nén</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Thư</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viện</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hỗ</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trợ</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các</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điểm</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nén</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kết</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nối</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các</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thông</a:t>
            </a:r>
            <a:r>
              <a:rPr lang="en-US" sz="3200" dirty="0">
                <a:latin typeface="Roboto" panose="02000000000000000000" pitchFamily="2" charset="0"/>
                <a:ea typeface="Roboto" panose="02000000000000000000" pitchFamily="2" charset="0"/>
                <a:cs typeface="Roboto" panose="02000000000000000000" pitchFamily="2" charset="0"/>
              </a:rPr>
              <a:t> tin ,</a:t>
            </a:r>
            <a:r>
              <a:rPr lang="en-US" sz="3200" dirty="0" err="1">
                <a:latin typeface="Roboto" panose="02000000000000000000" pitchFamily="2" charset="0"/>
                <a:ea typeface="Roboto" panose="02000000000000000000" pitchFamily="2" charset="0"/>
                <a:cs typeface="Roboto" panose="02000000000000000000" pitchFamily="2" charset="0"/>
              </a:rPr>
              <a:t>tọa</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độ</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kết</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cấu</a:t>
            </a:r>
            <a:r>
              <a:rPr lang="en-US" sz="3200" dirty="0">
                <a:latin typeface="Roboto" panose="02000000000000000000" pitchFamily="2" charset="0"/>
                <a:ea typeface="Roboto" panose="02000000000000000000" pitchFamily="2" charset="0"/>
                <a:cs typeface="Roboto" panose="02000000000000000000" pitchFamily="2" charset="0"/>
              </a:rPr>
              <a:t> , </a:t>
            </a:r>
            <a:r>
              <a:rPr lang="en-US" sz="3200" dirty="0" err="1">
                <a:latin typeface="Roboto" panose="02000000000000000000" pitchFamily="2" charset="0"/>
                <a:ea typeface="Roboto" panose="02000000000000000000" pitchFamily="2" charset="0"/>
                <a:cs typeface="Roboto" panose="02000000000000000000" pitchFamily="2" charset="0"/>
              </a:rPr>
              <a:t>thông</a:t>
            </a:r>
            <a:r>
              <a:rPr lang="en-US" sz="3200" dirty="0">
                <a:latin typeface="Roboto" panose="02000000000000000000" pitchFamily="2" charset="0"/>
                <a:ea typeface="Roboto" panose="02000000000000000000" pitchFamily="2" charset="0"/>
                <a:cs typeface="Roboto" panose="02000000000000000000" pitchFamily="2" charset="0"/>
              </a:rPr>
              <a:t> tin </a:t>
            </a:r>
            <a:r>
              <a:rPr lang="en-US" sz="3200" dirty="0" err="1">
                <a:latin typeface="Roboto" panose="02000000000000000000" pitchFamily="2" charset="0"/>
                <a:ea typeface="Roboto" panose="02000000000000000000" pitchFamily="2" charset="0"/>
                <a:cs typeface="Roboto" panose="02000000000000000000" pitchFamily="2" charset="0"/>
              </a:rPr>
              <a:t>về</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màu</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sắc</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quy</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tắc</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và</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bất</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kỳ</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thuộc</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tính</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chung</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nào</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khác</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liên</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quan</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đến</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hình</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học</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Với</a:t>
            </a:r>
            <a:r>
              <a:rPr lang="en-US" sz="3200" dirty="0">
                <a:latin typeface="Roboto" panose="02000000000000000000" pitchFamily="2" charset="0"/>
                <a:ea typeface="Roboto" panose="02000000000000000000" pitchFamily="2" charset="0"/>
                <a:cs typeface="Roboto" panose="02000000000000000000" pitchFamily="2" charset="0"/>
              </a:rPr>
              <a:t> Draco, </a:t>
            </a:r>
            <a:r>
              <a:rPr lang="en-US" sz="3200" dirty="0" err="1">
                <a:latin typeface="Roboto" panose="02000000000000000000" pitchFamily="2" charset="0"/>
                <a:ea typeface="Roboto" panose="02000000000000000000" pitchFamily="2" charset="0"/>
                <a:cs typeface="Roboto" panose="02000000000000000000" pitchFamily="2" charset="0"/>
              </a:rPr>
              <a:t>các</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ứng</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dụng</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sử</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dụng</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a:latin typeface="Roboto" panose="02000000000000000000" pitchFamily="2" charset="0"/>
                <a:ea typeface="Roboto" panose="02000000000000000000" pitchFamily="2" charset="0"/>
                <a:cs typeface="Roboto" panose="02000000000000000000" pitchFamily="2" charset="0"/>
              </a:rPr>
              <a:t>đồ </a:t>
            </a:r>
            <a:r>
              <a:rPr lang="en-US" sz="3200" dirty="0" err="1">
                <a:latin typeface="Roboto" panose="02000000000000000000" pitchFamily="2" charset="0"/>
                <a:ea typeface="Roboto" panose="02000000000000000000" pitchFamily="2" charset="0"/>
                <a:cs typeface="Roboto" panose="02000000000000000000" pitchFamily="2" charset="0"/>
              </a:rPr>
              <a:t>họa</a:t>
            </a:r>
            <a:r>
              <a:rPr lang="en-US" sz="3200" dirty="0">
                <a:latin typeface="Roboto" panose="02000000000000000000" pitchFamily="2" charset="0"/>
                <a:ea typeface="Roboto" panose="02000000000000000000" pitchFamily="2" charset="0"/>
                <a:cs typeface="Roboto" panose="02000000000000000000" pitchFamily="2" charset="0"/>
              </a:rPr>
              <a:t> 3D </a:t>
            </a:r>
            <a:r>
              <a:rPr lang="en-US" sz="3200" dirty="0" err="1">
                <a:latin typeface="Roboto" panose="02000000000000000000" pitchFamily="2" charset="0"/>
                <a:ea typeface="Roboto" panose="02000000000000000000" pitchFamily="2" charset="0"/>
                <a:cs typeface="Roboto" panose="02000000000000000000" pitchFamily="2" charset="0"/>
              </a:rPr>
              <a:t>có</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thể</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ít</a:t>
            </a:r>
            <a:r>
              <a:rPr lang="en-US" sz="3200" dirty="0">
                <a:latin typeface="Roboto" panose="02000000000000000000" pitchFamily="2" charset="0"/>
                <a:ea typeface="Roboto" panose="02000000000000000000" pitchFamily="2" charset="0"/>
                <a:cs typeface="Roboto" panose="02000000000000000000" pitchFamily="2" charset="0"/>
              </a:rPr>
              <a:t> dung </a:t>
            </a:r>
            <a:r>
              <a:rPr lang="en-US" sz="3200" dirty="0" err="1">
                <a:latin typeface="Roboto" panose="02000000000000000000" pitchFamily="2" charset="0"/>
                <a:ea typeface="Roboto" panose="02000000000000000000" pitchFamily="2" charset="0"/>
                <a:cs typeface="Roboto" panose="02000000000000000000" pitchFamily="2" charset="0"/>
              </a:rPr>
              <a:t>lượng</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hơn</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đáng</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kể</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mà</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không</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ảnh</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hưởng</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đến</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độ</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trung</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thực</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của</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hình</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ảnh</a:t>
            </a:r>
            <a:r>
              <a:rPr lang="en-US" sz="3200" dirty="0">
                <a:latin typeface="Roboto" panose="02000000000000000000" pitchFamily="2" charset="0"/>
                <a:ea typeface="Roboto" panose="02000000000000000000" pitchFamily="2" charset="0"/>
                <a:cs typeface="Roboto" panose="02000000000000000000" pitchFamily="2" charset="0"/>
              </a:rPr>
              <a:t> -&gt; </a:t>
            </a:r>
            <a:r>
              <a:rPr lang="en-US" sz="3200" dirty="0" err="1">
                <a:latin typeface="Roboto" panose="02000000000000000000" pitchFamily="2" charset="0"/>
                <a:ea typeface="Roboto" panose="02000000000000000000" pitchFamily="2" charset="0"/>
                <a:cs typeface="Roboto" panose="02000000000000000000" pitchFamily="2" charset="0"/>
              </a:rPr>
              <a:t>Giúp</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người</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dùng</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có</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thể</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tải</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nhanh</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hơn</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và</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cỏ</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thể</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hiện</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thị</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một</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cách</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nhanh</a:t>
            </a:r>
            <a:r>
              <a:rPr lang="en-US" sz="3200" dirty="0">
                <a:latin typeface="Roboto" panose="02000000000000000000" pitchFamily="2" charset="0"/>
                <a:ea typeface="Roboto" panose="02000000000000000000" pitchFamily="2" charset="0"/>
                <a:cs typeface="Roboto" panose="02000000000000000000" pitchFamily="2" charset="0"/>
              </a:rPr>
              <a:t> </a:t>
            </a:r>
            <a:r>
              <a:rPr lang="en-US" sz="3200" dirty="0" err="1">
                <a:latin typeface="Roboto" panose="02000000000000000000" pitchFamily="2" charset="0"/>
                <a:ea typeface="Roboto" panose="02000000000000000000" pitchFamily="2" charset="0"/>
                <a:cs typeface="Roboto" panose="02000000000000000000" pitchFamily="2" charset="0"/>
              </a:rPr>
              <a:t>chóng</a:t>
            </a:r>
            <a:endParaRPr lang="vi-VN" sz="3200" dirty="0"/>
          </a:p>
          <a:p>
            <a:pPr marL="802640" lvl="1" indent="-457200" algn="just">
              <a:lnSpc>
                <a:spcPts val="4479"/>
              </a:lnSpc>
              <a:buFontTx/>
              <a:buChar char="-"/>
            </a:pPr>
            <a:endParaRPr lang="en-US" sz="3200" dirty="0"/>
          </a:p>
          <a:p>
            <a:pPr marL="802640" lvl="1" indent="-457200" algn="just">
              <a:lnSpc>
                <a:spcPts val="4479"/>
              </a:lnSpc>
              <a:buFontTx/>
              <a:buChar char="-"/>
            </a:pPr>
            <a:endParaRPr lang="en-US" sz="3200" dirty="0"/>
          </a:p>
          <a:p>
            <a:pPr marL="802640" lvl="1" indent="-457200" algn="just">
              <a:lnSpc>
                <a:spcPts val="4479"/>
              </a:lnSpc>
              <a:buFontTx/>
              <a:buChar char="-"/>
            </a:pPr>
            <a:endParaRPr lang="en-US" sz="3200" b="1" dirty="0"/>
          </a:p>
          <a:p>
            <a:pPr marL="345440" lvl="1" algn="just">
              <a:lnSpc>
                <a:spcPts val="4479"/>
              </a:lnSpc>
            </a:pPr>
            <a:endParaRPr lang="vi-VN" sz="3200" i="0" dirty="0">
              <a:solidFill>
                <a:srgbClr val="1B1B1B"/>
              </a:solidFill>
              <a:effectLst/>
              <a:latin typeface="Roboto" panose="02000000000000000000" pitchFamily="2" charset="0"/>
              <a:ea typeface="Roboto" panose="02000000000000000000" pitchFamily="2" charset="0"/>
              <a:cs typeface="Roboto" panose="02000000000000000000" pitchFamily="2" charset="0"/>
            </a:endParaRPr>
          </a:p>
          <a:p>
            <a:pPr marL="345440" lvl="1" algn="just">
              <a:lnSpc>
                <a:spcPts val="4479"/>
              </a:lnSpc>
            </a:pPr>
            <a:endParaRPr lang="en-US" sz="3200" b="0" i="0" dirty="0">
              <a:solidFill>
                <a:srgbClr val="1B1B1B"/>
              </a:solidFill>
              <a:effectLst/>
              <a:latin typeface="Roboto" panose="02000000000000000000" pitchFamily="2" charset="0"/>
              <a:ea typeface="Roboto" panose="02000000000000000000" pitchFamily="2" charset="0"/>
              <a:cs typeface="Roboto" panose="02000000000000000000" pitchFamily="2" charset="0"/>
            </a:endParaRPr>
          </a:p>
          <a:p>
            <a:pPr marL="345440" lvl="1" algn="just">
              <a:lnSpc>
                <a:spcPts val="4479"/>
              </a:lnSpc>
            </a:pPr>
            <a:endParaRPr lang="en-US" sz="3199" dirty="0">
              <a:solidFill>
                <a:srgbClr val="090909"/>
              </a:solidFill>
              <a:latin typeface="Roboto" panose="02000000000000000000" pitchFamily="2" charset="0"/>
              <a:ea typeface="Roboto" panose="02000000000000000000" pitchFamily="2" charset="0"/>
              <a:cs typeface="Roboto" panose="02000000000000000000" pitchFamily="2" charset="0"/>
            </a:endParaRPr>
          </a:p>
        </p:txBody>
      </p:sp>
      <p:sp>
        <p:nvSpPr>
          <p:cNvPr id="7" name="Slide Number Placeholder 6">
            <a:extLst>
              <a:ext uri="{FF2B5EF4-FFF2-40B4-BE49-F238E27FC236}">
                <a16:creationId xmlns:a16="http://schemas.microsoft.com/office/drawing/2014/main" id="{01632DF6-5145-4462-093D-91081FE3FF58}"/>
              </a:ext>
            </a:extLst>
          </p:cNvPr>
          <p:cNvSpPr>
            <a:spLocks noGrp="1"/>
          </p:cNvSpPr>
          <p:nvPr>
            <p:ph type="sldNum" sz="quarter" idx="12"/>
          </p:nvPr>
        </p:nvSpPr>
        <p:spPr>
          <a:xfrm>
            <a:off x="17071471" y="9512583"/>
            <a:ext cx="1216529" cy="755367"/>
          </a:xfrm>
        </p:spPr>
        <p:txBody>
          <a:bodyPr/>
          <a:lstStyle/>
          <a:p>
            <a:fld id="{B6F15528-21DE-4FAA-801E-634DDDAF4B2B}" type="slidenum">
              <a:rPr lang="en-US" smtClean="0"/>
              <a:pPr/>
              <a:t>15</a:t>
            </a:fld>
            <a:endParaRPr lang="en-US" dirty="0"/>
          </a:p>
        </p:txBody>
      </p:sp>
    </p:spTree>
    <p:extLst>
      <p:ext uri="{BB962C8B-B14F-4D97-AF65-F5344CB8AC3E}">
        <p14:creationId xmlns:p14="http://schemas.microsoft.com/office/powerpoint/2010/main" val="78934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3906085" y="3842572"/>
            <a:ext cx="11258116" cy="2117152"/>
            <a:chOff x="0" y="-57150"/>
            <a:chExt cx="15010822" cy="2822869"/>
          </a:xfrm>
        </p:grpSpPr>
        <p:sp>
          <p:nvSpPr>
            <p:cNvPr id="4" name="TextBox 4"/>
            <p:cNvSpPr txBox="1"/>
            <p:nvPr/>
          </p:nvSpPr>
          <p:spPr>
            <a:xfrm>
              <a:off x="0" y="2355350"/>
              <a:ext cx="15010822" cy="410369"/>
            </a:xfrm>
            <a:prstGeom prst="rect">
              <a:avLst/>
            </a:prstGeom>
          </p:spPr>
          <p:txBody>
            <a:bodyPr lIns="0" tIns="0" rIns="0" bIns="0" rtlCol="0" anchor="t">
              <a:spAutoFit/>
            </a:bodyPr>
            <a:lstStyle/>
            <a:p>
              <a:pPr algn="ctr">
                <a:lnSpc>
                  <a:spcPts val="2310"/>
                </a:lnSpc>
              </a:pPr>
              <a:endParaRPr lang="en-US" sz="2700" spc="162" dirty="0">
                <a:solidFill>
                  <a:srgbClr val="FFFFFF"/>
                </a:solidFill>
                <a:latin typeface="Roboto"/>
              </a:endParaRPr>
            </a:p>
          </p:txBody>
        </p:sp>
        <p:sp>
          <p:nvSpPr>
            <p:cNvPr id="5" name="TextBox 5"/>
            <p:cNvSpPr txBox="1"/>
            <p:nvPr/>
          </p:nvSpPr>
          <p:spPr>
            <a:xfrm>
              <a:off x="0" y="1048649"/>
              <a:ext cx="15010822" cy="1145613"/>
            </a:xfrm>
            <a:prstGeom prst="rect">
              <a:avLst/>
            </a:prstGeom>
          </p:spPr>
          <p:txBody>
            <a:bodyPr lIns="0" tIns="0" rIns="0" bIns="0" rtlCol="0" anchor="t">
              <a:spAutoFit/>
            </a:bodyPr>
            <a:lstStyle/>
            <a:p>
              <a:pPr algn="ctr">
                <a:lnSpc>
                  <a:spcPts val="6666"/>
                </a:lnSpc>
              </a:pPr>
              <a:r>
                <a:rPr lang="en-US" sz="5509" spc="330" dirty="0" err="1">
                  <a:solidFill>
                    <a:srgbClr val="FFFFFF"/>
                  </a:solidFill>
                  <a:latin typeface="Roboto Bold" panose="020B0604020202020204" charset="0"/>
                  <a:ea typeface="Roboto Bold" panose="020B0604020202020204" charset="0"/>
                </a:rPr>
                <a:t>Cấu</a:t>
              </a:r>
              <a:r>
                <a:rPr lang="en-US" sz="5509" spc="330" dirty="0">
                  <a:solidFill>
                    <a:srgbClr val="FFFFFF"/>
                  </a:solidFill>
                  <a:latin typeface="Roboto Bold" panose="020B0604020202020204" charset="0"/>
                  <a:ea typeface="Roboto Bold" panose="020B0604020202020204" charset="0"/>
                </a:rPr>
                <a:t> </a:t>
              </a:r>
              <a:r>
                <a:rPr lang="en-US" sz="5509" spc="330" dirty="0" err="1">
                  <a:solidFill>
                    <a:srgbClr val="FFFFFF"/>
                  </a:solidFill>
                  <a:latin typeface="Roboto Bold" panose="020B0604020202020204" charset="0"/>
                  <a:ea typeface="Roboto Bold" panose="020B0604020202020204" charset="0"/>
                </a:rPr>
                <a:t>trúc</a:t>
              </a:r>
              <a:r>
                <a:rPr lang="en-US" sz="5509" spc="330" dirty="0">
                  <a:solidFill>
                    <a:srgbClr val="FFFFFF"/>
                  </a:solidFill>
                  <a:latin typeface="Roboto Bold" panose="020B0604020202020204" charset="0"/>
                  <a:ea typeface="Roboto Bold" panose="020B0604020202020204" charset="0"/>
                </a:rPr>
                <a:t> </a:t>
              </a:r>
              <a:r>
                <a:rPr lang="en-US" sz="5509" spc="330" dirty="0" err="1">
                  <a:solidFill>
                    <a:srgbClr val="FFFFFF"/>
                  </a:solidFill>
                  <a:latin typeface="Roboto Bold" panose="020B0604020202020204" charset="0"/>
                  <a:ea typeface="Roboto Bold" panose="020B0604020202020204" charset="0"/>
                </a:rPr>
                <a:t>đồ</a:t>
              </a:r>
              <a:r>
                <a:rPr lang="en-US" sz="5509" spc="330" dirty="0">
                  <a:solidFill>
                    <a:srgbClr val="FFFFFF"/>
                  </a:solidFill>
                  <a:latin typeface="Roboto Bold" panose="020B0604020202020204" charset="0"/>
                  <a:ea typeface="Roboto Bold" panose="020B0604020202020204" charset="0"/>
                </a:rPr>
                <a:t> </a:t>
              </a:r>
              <a:r>
                <a:rPr lang="en-US" sz="5509" spc="330" dirty="0" err="1">
                  <a:solidFill>
                    <a:srgbClr val="FFFFFF"/>
                  </a:solidFill>
                  <a:latin typeface="Roboto Bold" panose="020B0604020202020204" charset="0"/>
                  <a:ea typeface="Roboto Bold" panose="020B0604020202020204" charset="0"/>
                </a:rPr>
                <a:t>án</a:t>
              </a:r>
              <a:endParaRPr lang="en-US" sz="5509" spc="330" dirty="0">
                <a:solidFill>
                  <a:srgbClr val="FFFFFF"/>
                </a:solidFill>
                <a:latin typeface="League Spartan"/>
              </a:endParaRPr>
            </a:p>
          </p:txBody>
        </p:sp>
        <p:sp>
          <p:nvSpPr>
            <p:cNvPr id="6" name="TextBox 6"/>
            <p:cNvSpPr txBox="1"/>
            <p:nvPr/>
          </p:nvSpPr>
          <p:spPr>
            <a:xfrm>
              <a:off x="0" y="-57150"/>
              <a:ext cx="15010822" cy="636203"/>
            </a:xfrm>
            <a:prstGeom prst="rect">
              <a:avLst/>
            </a:prstGeom>
          </p:spPr>
          <p:txBody>
            <a:bodyPr lIns="0" tIns="0" rIns="0" bIns="0" rtlCol="0" anchor="t">
              <a:spAutoFit/>
            </a:bodyPr>
            <a:lstStyle/>
            <a:p>
              <a:pPr algn="ctr">
                <a:lnSpc>
                  <a:spcPts val="3989"/>
                </a:lnSpc>
              </a:pPr>
              <a:r>
                <a:rPr lang="en-US" sz="2849" spc="484" dirty="0">
                  <a:solidFill>
                    <a:srgbClr val="FFFFFF"/>
                  </a:solidFill>
                  <a:latin typeface="League Spartan"/>
                </a:rPr>
                <a:t>III.</a:t>
              </a:r>
            </a:p>
          </p:txBody>
        </p:sp>
      </p:grpSp>
      <p:sp>
        <p:nvSpPr>
          <p:cNvPr id="7" name="Slide Number Placeholder 6">
            <a:extLst>
              <a:ext uri="{FF2B5EF4-FFF2-40B4-BE49-F238E27FC236}">
                <a16:creationId xmlns:a16="http://schemas.microsoft.com/office/drawing/2014/main" id="{61D9553C-3BF2-3305-4614-2E7DEF60F826}"/>
              </a:ext>
            </a:extLst>
          </p:cNvPr>
          <p:cNvSpPr>
            <a:spLocks noGrp="1"/>
          </p:cNvSpPr>
          <p:nvPr>
            <p:ph type="sldNum" sz="quarter" idx="12"/>
          </p:nvPr>
        </p:nvSpPr>
        <p:spPr>
          <a:xfrm>
            <a:off x="17071471" y="9498295"/>
            <a:ext cx="1216529" cy="755367"/>
          </a:xfrm>
        </p:spPr>
        <p:txBody>
          <a:bodyPr/>
          <a:lstStyle/>
          <a:p>
            <a:fld id="{B6F15528-21DE-4FAA-801E-634DDDAF4B2B}"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223779" y="-8223780"/>
            <a:ext cx="1840442" cy="18288001"/>
          </a:xfrm>
          <a:prstGeom prst="rect">
            <a:avLst/>
          </a:prstGeom>
          <a:solidFill>
            <a:srgbClr val="FFBE40"/>
          </a:solidFill>
        </p:spPr>
      </p:sp>
      <p:grpSp>
        <p:nvGrpSpPr>
          <p:cNvPr id="5" name="Group 5"/>
          <p:cNvGrpSpPr/>
          <p:nvPr/>
        </p:nvGrpSpPr>
        <p:grpSpPr>
          <a:xfrm>
            <a:off x="-1447231" y="568939"/>
            <a:ext cx="12620082" cy="1608121"/>
            <a:chOff x="0" y="80603"/>
            <a:chExt cx="16826776" cy="2144161"/>
          </a:xfrm>
        </p:grpSpPr>
        <p:sp>
          <p:nvSpPr>
            <p:cNvPr id="6" name="TextBox 6"/>
            <p:cNvSpPr txBox="1"/>
            <p:nvPr/>
          </p:nvSpPr>
          <p:spPr>
            <a:xfrm>
              <a:off x="1015241" y="80603"/>
              <a:ext cx="15811535" cy="1266825"/>
            </a:xfrm>
            <a:prstGeom prst="rect">
              <a:avLst/>
            </a:prstGeom>
          </p:spPr>
          <p:txBody>
            <a:bodyPr lIns="0" tIns="0" rIns="0" bIns="0" rtlCol="0" anchor="t">
              <a:spAutoFit/>
            </a:bodyPr>
            <a:lstStyle/>
            <a:p>
              <a:pPr marL="0" lvl="0" indent="0" algn="ctr">
                <a:lnSpc>
                  <a:spcPts val="7439"/>
                </a:lnSpc>
                <a:spcBef>
                  <a:spcPct val="0"/>
                </a:spcBef>
              </a:pPr>
              <a:r>
                <a:rPr lang="en-US" sz="6199" dirty="0" err="1">
                  <a:solidFill>
                    <a:srgbClr val="090909"/>
                  </a:solidFill>
                  <a:latin typeface="Roboto Bold"/>
                </a:rPr>
                <a:t>Cấu</a:t>
              </a:r>
              <a:r>
                <a:rPr lang="en-US" sz="6199" dirty="0">
                  <a:solidFill>
                    <a:srgbClr val="090909"/>
                  </a:solidFill>
                  <a:latin typeface="Roboto Bold"/>
                </a:rPr>
                <a:t> </a:t>
              </a:r>
              <a:r>
                <a:rPr lang="en-US" sz="6199" dirty="0" err="1">
                  <a:solidFill>
                    <a:srgbClr val="090909"/>
                  </a:solidFill>
                  <a:latin typeface="Roboto Bold"/>
                </a:rPr>
                <a:t>trúc</a:t>
              </a:r>
              <a:r>
                <a:rPr lang="en-US" sz="6199" dirty="0">
                  <a:solidFill>
                    <a:srgbClr val="090909"/>
                  </a:solidFill>
                  <a:latin typeface="Roboto Bold"/>
                </a:rPr>
                <a:t> </a:t>
              </a:r>
              <a:r>
                <a:rPr lang="en-US" sz="6199" dirty="0" err="1">
                  <a:solidFill>
                    <a:srgbClr val="090909"/>
                  </a:solidFill>
                  <a:latin typeface="Roboto Bold"/>
                </a:rPr>
                <a:t>đồ</a:t>
              </a:r>
              <a:r>
                <a:rPr lang="en-US" sz="6199" dirty="0">
                  <a:solidFill>
                    <a:srgbClr val="090909"/>
                  </a:solidFill>
                  <a:latin typeface="Roboto Bold"/>
                </a:rPr>
                <a:t> </a:t>
              </a:r>
              <a:r>
                <a:rPr lang="en-US" sz="6199" dirty="0" err="1">
                  <a:solidFill>
                    <a:srgbClr val="090909"/>
                  </a:solidFill>
                  <a:latin typeface="Roboto Bold"/>
                </a:rPr>
                <a:t>án</a:t>
              </a:r>
              <a:r>
                <a:rPr lang="en-US" sz="6199" dirty="0">
                  <a:solidFill>
                    <a:srgbClr val="090909"/>
                  </a:solidFill>
                  <a:latin typeface="Roboto Bold"/>
                </a:rPr>
                <a:t> (Trang web)</a:t>
              </a:r>
            </a:p>
          </p:txBody>
        </p:sp>
        <p:sp>
          <p:nvSpPr>
            <p:cNvPr id="7" name="TextBox 7"/>
            <p:cNvSpPr txBox="1"/>
            <p:nvPr/>
          </p:nvSpPr>
          <p:spPr>
            <a:xfrm>
              <a:off x="0" y="1668081"/>
              <a:ext cx="15811535" cy="556683"/>
            </a:xfrm>
            <a:prstGeom prst="rect">
              <a:avLst/>
            </a:prstGeom>
          </p:spPr>
          <p:txBody>
            <a:bodyPr lIns="0" tIns="0" rIns="0" bIns="0" rtlCol="0" anchor="t">
              <a:spAutoFit/>
            </a:bodyPr>
            <a:lstStyle/>
            <a:p>
              <a:pPr marL="0" lvl="1" indent="0" algn="l">
                <a:lnSpc>
                  <a:spcPts val="3500"/>
                </a:lnSpc>
                <a:spcBef>
                  <a:spcPct val="0"/>
                </a:spcBef>
              </a:pPr>
              <a:endParaRPr/>
            </a:p>
          </p:txBody>
        </p:sp>
      </p:grpSp>
      <p:sp>
        <p:nvSpPr>
          <p:cNvPr id="10" name="TextBox 9">
            <a:extLst>
              <a:ext uri="{FF2B5EF4-FFF2-40B4-BE49-F238E27FC236}">
                <a16:creationId xmlns:a16="http://schemas.microsoft.com/office/drawing/2014/main" id="{5DA7E937-DA33-DDEC-CFDA-E6C2F5655BC2}"/>
              </a:ext>
            </a:extLst>
          </p:cNvPr>
          <p:cNvSpPr txBox="1"/>
          <p:nvPr/>
        </p:nvSpPr>
        <p:spPr>
          <a:xfrm>
            <a:off x="304800" y="2053530"/>
            <a:ext cx="5844870" cy="1384995"/>
          </a:xfrm>
          <a:prstGeom prst="rect">
            <a:avLst/>
          </a:prstGeom>
          <a:noFill/>
        </p:spPr>
        <p:txBody>
          <a:bodyPr wrap="none" rtlCol="0">
            <a:spAutoFit/>
          </a:bodyPr>
          <a:lstStyle/>
          <a:p>
            <a:pPr algn="l"/>
            <a:r>
              <a:rPr lang="en-US" sz="4800" b="1" dirty="0" err="1">
                <a:solidFill>
                  <a:srgbClr val="1B1B1B"/>
                </a:solidFill>
                <a:latin typeface="Roboto Bold" panose="02000000000000000000" charset="0"/>
                <a:ea typeface="Roboto Bold" panose="02000000000000000000" charset="0"/>
              </a:rPr>
              <a:t>Gồm</a:t>
            </a:r>
            <a:r>
              <a:rPr lang="en-US" sz="4800" b="1" dirty="0">
                <a:solidFill>
                  <a:srgbClr val="1B1B1B"/>
                </a:solidFill>
                <a:latin typeface="Roboto Bold" panose="02000000000000000000" charset="0"/>
                <a:ea typeface="Roboto Bold" panose="02000000000000000000" charset="0"/>
              </a:rPr>
              <a:t> 7 </a:t>
            </a:r>
            <a:r>
              <a:rPr lang="en-US" sz="4800" b="1" dirty="0" err="1">
                <a:solidFill>
                  <a:srgbClr val="1B1B1B"/>
                </a:solidFill>
                <a:latin typeface="Roboto Bold" panose="02000000000000000000" charset="0"/>
                <a:ea typeface="Roboto Bold" panose="02000000000000000000" charset="0"/>
              </a:rPr>
              <a:t>phần</a:t>
            </a:r>
            <a:r>
              <a:rPr lang="en-US" sz="4800" b="1" dirty="0">
                <a:solidFill>
                  <a:srgbClr val="1B1B1B"/>
                </a:solidFill>
                <a:latin typeface="Roboto Bold" panose="02000000000000000000" charset="0"/>
                <a:ea typeface="Roboto Bold" panose="02000000000000000000" charset="0"/>
              </a:rPr>
              <a:t> </a:t>
            </a:r>
            <a:r>
              <a:rPr lang="en-US" sz="4800" b="1" dirty="0" err="1">
                <a:solidFill>
                  <a:srgbClr val="1B1B1B"/>
                </a:solidFill>
                <a:latin typeface="Roboto Bold" panose="02000000000000000000" charset="0"/>
                <a:ea typeface="Roboto Bold" panose="02000000000000000000" charset="0"/>
              </a:rPr>
              <a:t>cơ</a:t>
            </a:r>
            <a:r>
              <a:rPr lang="en-US" sz="4800" b="1" dirty="0">
                <a:solidFill>
                  <a:srgbClr val="1B1B1B"/>
                </a:solidFill>
                <a:latin typeface="Roboto Bold" panose="02000000000000000000" charset="0"/>
                <a:ea typeface="Roboto Bold" panose="02000000000000000000" charset="0"/>
              </a:rPr>
              <a:t> </a:t>
            </a:r>
            <a:r>
              <a:rPr lang="en-US" sz="4800" b="1" dirty="0" err="1">
                <a:solidFill>
                  <a:srgbClr val="1B1B1B"/>
                </a:solidFill>
                <a:latin typeface="Roboto Bold" panose="02000000000000000000" charset="0"/>
                <a:ea typeface="Roboto Bold" panose="02000000000000000000" charset="0"/>
              </a:rPr>
              <a:t>bản</a:t>
            </a:r>
            <a:r>
              <a:rPr lang="en-US" sz="4800" b="1" dirty="0">
                <a:solidFill>
                  <a:srgbClr val="1B1B1B"/>
                </a:solidFill>
                <a:latin typeface="Roboto Bold" panose="02000000000000000000" charset="0"/>
                <a:ea typeface="Roboto Bold" panose="02000000000000000000" charset="0"/>
              </a:rPr>
              <a:t>: </a:t>
            </a:r>
            <a:endParaRPr lang="en-US" sz="4800" b="1" i="0" dirty="0">
              <a:solidFill>
                <a:srgbClr val="1B1B1B"/>
              </a:solidFill>
              <a:effectLst/>
              <a:latin typeface="Roboto Bold" panose="02000000000000000000" charset="0"/>
              <a:ea typeface="Roboto Bold" panose="02000000000000000000" charset="0"/>
            </a:endParaRPr>
          </a:p>
          <a:p>
            <a:br>
              <a:rPr lang="en-US" dirty="0"/>
            </a:br>
            <a:endParaRPr lang="en-US" dirty="0"/>
          </a:p>
        </p:txBody>
      </p:sp>
      <p:sp>
        <p:nvSpPr>
          <p:cNvPr id="3" name="TextBox 2">
            <a:extLst>
              <a:ext uri="{FF2B5EF4-FFF2-40B4-BE49-F238E27FC236}">
                <a16:creationId xmlns:a16="http://schemas.microsoft.com/office/drawing/2014/main" id="{B6FA58E9-3C47-0CA9-2DFD-A968153864C4}"/>
              </a:ext>
            </a:extLst>
          </p:cNvPr>
          <p:cNvSpPr txBox="1"/>
          <p:nvPr/>
        </p:nvSpPr>
        <p:spPr>
          <a:xfrm>
            <a:off x="990601" y="3247719"/>
            <a:ext cx="16992600" cy="5693866"/>
          </a:xfrm>
          <a:prstGeom prst="rect">
            <a:avLst/>
          </a:prstGeom>
          <a:noFill/>
        </p:spPr>
        <p:txBody>
          <a:bodyPr wrap="square" rtlCol="0">
            <a:spAutoFit/>
          </a:bodyPr>
          <a:lstStyle/>
          <a:p>
            <a:pPr marL="514350" indent="-514350">
              <a:buAutoNum type="arabicPeriod"/>
            </a:pPr>
            <a:r>
              <a:rPr lang="vi-VN" sz="2800" b="1" dirty="0" err="1">
                <a:latin typeface="Roboto" panose="02000000000000000000" pitchFamily="2" charset="0"/>
                <a:ea typeface="Roboto" panose="02000000000000000000" pitchFamily="2" charset="0"/>
                <a:cs typeface="Roboto" panose="02000000000000000000" pitchFamily="2" charset="0"/>
              </a:rPr>
              <a:t>Import</a:t>
            </a:r>
            <a:r>
              <a:rPr lang="vi-VN" sz="2800" b="1" dirty="0">
                <a:latin typeface="Roboto" panose="02000000000000000000" pitchFamily="2" charset="0"/>
                <a:ea typeface="Roboto" panose="02000000000000000000" pitchFamily="2" charset="0"/>
                <a:cs typeface="Roboto" panose="02000000000000000000" pitchFamily="2" charset="0"/>
              </a:rPr>
              <a:t> các thư viện và </a:t>
            </a:r>
            <a:r>
              <a:rPr lang="vi-VN" sz="2800" b="1" dirty="0" err="1">
                <a:latin typeface="Roboto" panose="02000000000000000000" pitchFamily="2" charset="0"/>
                <a:ea typeface="Roboto" panose="02000000000000000000" pitchFamily="2" charset="0"/>
                <a:cs typeface="Roboto" panose="02000000000000000000" pitchFamily="2" charset="0"/>
              </a:rPr>
              <a:t>module</a:t>
            </a:r>
            <a:r>
              <a:rPr lang="en-US" sz="2800" b="1" dirty="0">
                <a:latin typeface="Roboto" panose="02000000000000000000" pitchFamily="2" charset="0"/>
                <a:ea typeface="Roboto" panose="02000000000000000000" pitchFamily="2" charset="0"/>
                <a:cs typeface="Roboto" panose="02000000000000000000" pitchFamily="2" charset="0"/>
              </a:rPr>
              <a:t> </a:t>
            </a:r>
            <a:r>
              <a:rPr lang="en-US" sz="2800" b="1" dirty="0" err="1">
                <a:latin typeface="Roboto" panose="02000000000000000000" pitchFamily="2" charset="0"/>
                <a:ea typeface="Roboto" panose="02000000000000000000" pitchFamily="2" charset="0"/>
                <a:cs typeface="Roboto" panose="02000000000000000000" pitchFamily="2" charset="0"/>
              </a:rPr>
              <a:t>được</a:t>
            </a:r>
            <a:r>
              <a:rPr lang="en-US" sz="2800" b="1" dirty="0">
                <a:latin typeface="Roboto" panose="02000000000000000000" pitchFamily="2" charset="0"/>
                <a:ea typeface="Roboto" panose="02000000000000000000" pitchFamily="2" charset="0"/>
                <a:cs typeface="Roboto" panose="02000000000000000000" pitchFamily="2" charset="0"/>
              </a:rPr>
              <a:t> </a:t>
            </a:r>
            <a:r>
              <a:rPr lang="en-US" sz="2800" b="1" dirty="0" err="1">
                <a:latin typeface="Roboto" panose="02000000000000000000" pitchFamily="2" charset="0"/>
                <a:ea typeface="Roboto" panose="02000000000000000000" pitchFamily="2" charset="0"/>
                <a:cs typeface="Roboto" panose="02000000000000000000" pitchFamily="2" charset="0"/>
              </a:rPr>
              <a:t>giới</a:t>
            </a:r>
            <a:r>
              <a:rPr lang="en-US" sz="2800" b="1" dirty="0">
                <a:latin typeface="Roboto" panose="02000000000000000000" pitchFamily="2" charset="0"/>
                <a:ea typeface="Roboto" panose="02000000000000000000" pitchFamily="2" charset="0"/>
                <a:cs typeface="Roboto" panose="02000000000000000000" pitchFamily="2" charset="0"/>
              </a:rPr>
              <a:t> </a:t>
            </a:r>
            <a:r>
              <a:rPr lang="en-US" sz="2800" b="1" dirty="0" err="1">
                <a:latin typeface="Roboto" panose="02000000000000000000" pitchFamily="2" charset="0"/>
                <a:ea typeface="Roboto" panose="02000000000000000000" pitchFamily="2" charset="0"/>
                <a:cs typeface="Roboto" panose="02000000000000000000" pitchFamily="2" charset="0"/>
              </a:rPr>
              <a:t>thiệu</a:t>
            </a:r>
            <a:r>
              <a:rPr lang="en-US" sz="2800" b="1" dirty="0">
                <a:latin typeface="Roboto" panose="02000000000000000000" pitchFamily="2" charset="0"/>
                <a:ea typeface="Roboto" panose="02000000000000000000" pitchFamily="2" charset="0"/>
                <a:cs typeface="Roboto" panose="02000000000000000000" pitchFamily="2" charset="0"/>
              </a:rPr>
              <a:t> ở </a:t>
            </a:r>
            <a:r>
              <a:rPr lang="en-US" sz="2800" b="1" dirty="0" err="1">
                <a:latin typeface="Roboto" panose="02000000000000000000" pitchFamily="2" charset="0"/>
                <a:ea typeface="Roboto" panose="02000000000000000000" pitchFamily="2" charset="0"/>
                <a:cs typeface="Roboto" panose="02000000000000000000" pitchFamily="2" charset="0"/>
              </a:rPr>
              <a:t>trên</a:t>
            </a:r>
            <a:endParaRPr lang="en-US" sz="2800" b="1" dirty="0">
              <a:latin typeface="Roboto" panose="02000000000000000000" pitchFamily="2" charset="0"/>
              <a:ea typeface="Roboto" panose="02000000000000000000" pitchFamily="2" charset="0"/>
              <a:cs typeface="Roboto" panose="02000000000000000000" pitchFamily="2" charset="0"/>
            </a:endParaRPr>
          </a:p>
          <a:p>
            <a:pPr marL="514350" indent="-514350">
              <a:buFontTx/>
              <a:buAutoNum type="arabicPeriod"/>
            </a:pPr>
            <a:r>
              <a:rPr lang="en-US" sz="2800" b="1" dirty="0" err="1">
                <a:latin typeface="Roboto" panose="02000000000000000000" pitchFamily="2" charset="0"/>
                <a:ea typeface="Roboto" panose="02000000000000000000" pitchFamily="2" charset="0"/>
                <a:cs typeface="Roboto" panose="02000000000000000000" pitchFamily="2" charset="0"/>
              </a:rPr>
              <a:t>Màn</a:t>
            </a:r>
            <a:r>
              <a:rPr lang="en-US" sz="2800" b="1" dirty="0">
                <a:latin typeface="Roboto" panose="02000000000000000000" pitchFamily="2" charset="0"/>
                <a:ea typeface="Roboto" panose="02000000000000000000" pitchFamily="2" charset="0"/>
                <a:cs typeface="Roboto" panose="02000000000000000000" pitchFamily="2" charset="0"/>
              </a:rPr>
              <a:t> </a:t>
            </a:r>
            <a:r>
              <a:rPr lang="en-US" sz="2800" b="1" dirty="0" err="1">
                <a:latin typeface="Roboto" panose="02000000000000000000" pitchFamily="2" charset="0"/>
                <a:ea typeface="Roboto" panose="02000000000000000000" pitchFamily="2" charset="0"/>
                <a:cs typeface="Roboto" panose="02000000000000000000" pitchFamily="2" charset="0"/>
              </a:rPr>
              <a:t>hình</a:t>
            </a:r>
            <a:r>
              <a:rPr lang="en-US" sz="2800" b="1" dirty="0">
                <a:latin typeface="Roboto" panose="02000000000000000000" pitchFamily="2" charset="0"/>
                <a:ea typeface="Roboto" panose="02000000000000000000" pitchFamily="2" charset="0"/>
                <a:cs typeface="Roboto" panose="02000000000000000000" pitchFamily="2" charset="0"/>
              </a:rPr>
              <a:t> loading: </a:t>
            </a:r>
            <a:r>
              <a:rPr lang="en-US" sz="2800" dirty="0" err="1">
                <a:latin typeface="Roboto" panose="02000000000000000000" pitchFamily="2" charset="0"/>
                <a:ea typeface="Roboto" panose="02000000000000000000" pitchFamily="2" charset="0"/>
                <a:cs typeface="Roboto" panose="02000000000000000000" pitchFamily="2" charset="0"/>
              </a:rPr>
              <a:t>Tạo</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màn</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hình</a:t>
            </a:r>
            <a:r>
              <a:rPr lang="en-US" sz="2800" dirty="0">
                <a:latin typeface="Roboto" panose="02000000000000000000" pitchFamily="2" charset="0"/>
                <a:ea typeface="Roboto" panose="02000000000000000000" pitchFamily="2" charset="0"/>
                <a:cs typeface="Roboto" panose="02000000000000000000" pitchFamily="2" charset="0"/>
              </a:rPr>
              <a:t> loading </a:t>
            </a:r>
            <a:r>
              <a:rPr lang="en-US" sz="2800" dirty="0" err="1">
                <a:latin typeface="Roboto" panose="02000000000000000000" pitchFamily="2" charset="0"/>
                <a:ea typeface="Roboto" panose="02000000000000000000" pitchFamily="2" charset="0"/>
                <a:cs typeface="Roboto" panose="02000000000000000000" pitchFamily="2" charset="0"/>
              </a:rPr>
              <a:t>nhằm</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mục</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đích</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kiểm</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tra</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xem</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các</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tài</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nguyên</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của</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trang</a:t>
            </a:r>
            <a:r>
              <a:rPr lang="en-US" sz="2800" dirty="0">
                <a:latin typeface="Roboto" panose="02000000000000000000" pitchFamily="2" charset="0"/>
                <a:ea typeface="Roboto" panose="02000000000000000000" pitchFamily="2" charset="0"/>
                <a:cs typeface="Roboto" panose="02000000000000000000" pitchFamily="2" charset="0"/>
              </a:rPr>
              <a:t> web </a:t>
            </a:r>
            <a:r>
              <a:rPr lang="en-US" sz="2800" dirty="0" err="1">
                <a:latin typeface="Roboto" panose="02000000000000000000" pitchFamily="2" charset="0"/>
                <a:ea typeface="Roboto" panose="02000000000000000000" pitchFamily="2" charset="0"/>
                <a:cs typeface="Roboto" panose="02000000000000000000" pitchFamily="2" charset="0"/>
              </a:rPr>
              <a:t>đã</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được</a:t>
            </a:r>
            <a:r>
              <a:rPr lang="en-US" sz="2800" dirty="0">
                <a:latin typeface="Roboto" panose="02000000000000000000" pitchFamily="2" charset="0"/>
                <a:ea typeface="Roboto" panose="02000000000000000000" pitchFamily="2" charset="0"/>
                <a:cs typeface="Roboto" panose="02000000000000000000" pitchFamily="2" charset="0"/>
              </a:rPr>
              <a:t> import </a:t>
            </a:r>
            <a:r>
              <a:rPr lang="en-US" sz="2800" dirty="0" err="1">
                <a:latin typeface="Roboto" panose="02000000000000000000" pitchFamily="2" charset="0"/>
                <a:ea typeface="Roboto" panose="02000000000000000000" pitchFamily="2" charset="0"/>
                <a:cs typeface="Roboto" panose="02000000000000000000" pitchFamily="2" charset="0"/>
              </a:rPr>
              <a:t>vào</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trang</a:t>
            </a:r>
            <a:r>
              <a:rPr lang="en-US" sz="2800" dirty="0">
                <a:latin typeface="Roboto" panose="02000000000000000000" pitchFamily="2" charset="0"/>
                <a:ea typeface="Roboto" panose="02000000000000000000" pitchFamily="2" charset="0"/>
                <a:cs typeface="Roboto" panose="02000000000000000000" pitchFamily="2" charset="0"/>
              </a:rPr>
              <a:t> web hay </a:t>
            </a:r>
            <a:r>
              <a:rPr lang="en-US" sz="2800" dirty="0" err="1">
                <a:latin typeface="Roboto" panose="02000000000000000000" pitchFamily="2" charset="0"/>
                <a:ea typeface="Roboto" panose="02000000000000000000" pitchFamily="2" charset="0"/>
                <a:cs typeface="Roboto" panose="02000000000000000000" pitchFamily="2" charset="0"/>
              </a:rPr>
              <a:t>chưa</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và</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nhắm</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mục</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đích</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giảm</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sự</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nhàm</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chán</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khi</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chờ</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đợi</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trang</a:t>
            </a:r>
            <a:r>
              <a:rPr lang="en-US" sz="2800" dirty="0">
                <a:latin typeface="Roboto" panose="02000000000000000000" pitchFamily="2" charset="0"/>
                <a:ea typeface="Roboto" panose="02000000000000000000" pitchFamily="2" charset="0"/>
                <a:cs typeface="Roboto" panose="02000000000000000000" pitchFamily="2" charset="0"/>
              </a:rPr>
              <a:t> web load </a:t>
            </a:r>
            <a:r>
              <a:rPr lang="en-US" sz="2800" dirty="0" err="1">
                <a:latin typeface="Roboto" panose="02000000000000000000" pitchFamily="2" charset="0"/>
                <a:ea typeface="Roboto" panose="02000000000000000000" pitchFamily="2" charset="0"/>
                <a:cs typeface="Roboto" panose="02000000000000000000" pitchFamily="2" charset="0"/>
              </a:rPr>
              <a:t>các</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tài</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nguyên</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Để</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tạo</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màn</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hình</a:t>
            </a:r>
            <a:r>
              <a:rPr lang="en-US" sz="2800" dirty="0">
                <a:latin typeface="Roboto" panose="02000000000000000000" pitchFamily="2" charset="0"/>
                <a:ea typeface="Roboto" panose="02000000000000000000" pitchFamily="2" charset="0"/>
                <a:cs typeface="Roboto" panose="02000000000000000000" pitchFamily="2" charset="0"/>
              </a:rPr>
              <a:t> loading </a:t>
            </a:r>
            <a:r>
              <a:rPr lang="en-US" sz="2800" dirty="0" err="1">
                <a:latin typeface="Roboto" panose="02000000000000000000" pitchFamily="2" charset="0"/>
                <a:ea typeface="Roboto" panose="02000000000000000000" pitchFamily="2" charset="0"/>
                <a:cs typeface="Roboto" panose="02000000000000000000" pitchFamily="2" charset="0"/>
              </a:rPr>
              <a:t>thì</a:t>
            </a:r>
            <a:r>
              <a:rPr lang="en-US" sz="2800" dirty="0">
                <a:latin typeface="Roboto" panose="02000000000000000000" pitchFamily="2" charset="0"/>
                <a:ea typeface="Roboto" panose="02000000000000000000" pitchFamily="2" charset="0"/>
                <a:cs typeface="Roboto" panose="02000000000000000000" pitchFamily="2" charset="0"/>
              </a:rPr>
              <a:t> ta </a:t>
            </a:r>
            <a:r>
              <a:rPr lang="en-US" sz="2800" dirty="0" err="1">
                <a:latin typeface="Roboto" panose="02000000000000000000" pitchFamily="2" charset="0"/>
                <a:ea typeface="Roboto" panose="02000000000000000000" pitchFamily="2" charset="0"/>
                <a:cs typeface="Roboto" panose="02000000000000000000" pitchFamily="2" charset="0"/>
              </a:rPr>
              <a:t>sẽ</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sử</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dụng</a:t>
            </a:r>
            <a:r>
              <a:rPr 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THREE.LoadingManager</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theo</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dõi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tiến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trình</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tải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tài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nguyên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như</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mô</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hình</a:t>
            </a:r>
            <a:r>
              <a:rPr lang="en-US" altLang="en-US" sz="2800" dirty="0">
                <a:latin typeface="Roboto" panose="02000000000000000000" pitchFamily="2" charset="0"/>
                <a:ea typeface="Roboto" panose="02000000000000000000" pitchFamily="2" charset="0"/>
                <a:cs typeface="Roboto" panose="02000000000000000000" pitchFamily="2" charset="0"/>
              </a:rPr>
              <a:t> 3D, </a:t>
            </a:r>
            <a:r>
              <a:rPr lang="en-US" altLang="en-US" sz="2800" dirty="0" err="1">
                <a:latin typeface="Roboto" panose="02000000000000000000" pitchFamily="2" charset="0"/>
                <a:ea typeface="Roboto" panose="02000000000000000000" pitchFamily="2" charset="0"/>
                <a:cs typeface="Roboto" panose="02000000000000000000" pitchFamily="2" charset="0"/>
              </a:rPr>
              <a:t>vật</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liệu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và</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âm</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thanh</a:t>
            </a:r>
            <a:r>
              <a:rPr lang="en-US" altLang="en-US" sz="2800" dirty="0">
                <a:latin typeface="Roboto" panose="02000000000000000000" pitchFamily="2" charset="0"/>
                <a:ea typeface="Roboto" panose="02000000000000000000" pitchFamily="2" charset="0"/>
                <a:cs typeface="Roboto" panose="02000000000000000000" pitchFamily="2" charset="0"/>
              </a:rPr>
              <a:t>. Khi </a:t>
            </a:r>
            <a:r>
              <a:rPr lang="en-US" altLang="en-US" sz="2800" dirty="0" err="1">
                <a:latin typeface="Roboto" panose="02000000000000000000" pitchFamily="2" charset="0"/>
                <a:ea typeface="Roboto" panose="02000000000000000000" pitchFamily="2" charset="0"/>
                <a:cs typeface="Roboto" panose="02000000000000000000" pitchFamily="2" charset="0"/>
              </a:rPr>
              <a:t>người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dùng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nhấn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nút</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bắt</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đầu</a:t>
            </a:r>
            <a:r>
              <a:rPr lang="en-US" altLang="en-US" sz="2800" dirty="0">
                <a:latin typeface="Roboto" panose="02000000000000000000" pitchFamily="2" charset="0"/>
                <a:ea typeface="Roboto" panose="02000000000000000000" pitchFamily="2" charset="0"/>
                <a:cs typeface="Roboto" panose="02000000000000000000" pitchFamily="2" charset="0"/>
              </a:rPr>
              <a:t> (engage) </a:t>
            </a:r>
            <a:r>
              <a:rPr lang="en-US" altLang="en-US" sz="2800" dirty="0" err="1">
                <a:latin typeface="Roboto" panose="02000000000000000000" pitchFamily="2" charset="0"/>
                <a:ea typeface="Roboto" panose="02000000000000000000" pitchFamily="2" charset="0"/>
                <a:cs typeface="Roboto" panose="02000000000000000000" pitchFamily="2" charset="0"/>
              </a:rPr>
              <a:t>thì</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màn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hình</a:t>
            </a:r>
            <a:r>
              <a:rPr lang="en-US" altLang="en-US" sz="2800" dirty="0">
                <a:latin typeface="Roboto" panose="02000000000000000000" pitchFamily="2" charset="0"/>
                <a:ea typeface="Roboto" panose="02000000000000000000" pitchFamily="2" charset="0"/>
                <a:cs typeface="Roboto" panose="02000000000000000000" pitchFamily="2" charset="0"/>
              </a:rPr>
              <a:t> loading </a:t>
            </a:r>
            <a:r>
              <a:rPr lang="en-US" altLang="en-US" sz="2800" dirty="0" err="1">
                <a:latin typeface="Roboto" panose="02000000000000000000" pitchFamily="2" charset="0"/>
                <a:ea typeface="Roboto" panose="02000000000000000000" pitchFamily="2" charset="0"/>
                <a:cs typeface="Roboto" panose="02000000000000000000" pitchFamily="2" charset="0"/>
              </a:rPr>
              <a:t>này</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sẽ</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ẩn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và</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sau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hiển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thị</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giao</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diện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chính</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của</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trang</a:t>
            </a:r>
            <a:r>
              <a:rPr lang="en-US" altLang="en-US" sz="2800" dirty="0">
                <a:latin typeface="Roboto" panose="02000000000000000000" pitchFamily="2" charset="0"/>
                <a:ea typeface="Roboto" panose="02000000000000000000" pitchFamily="2" charset="0"/>
                <a:cs typeface="Roboto" panose="02000000000000000000" pitchFamily="2" charset="0"/>
              </a:rPr>
              <a:t> web.</a:t>
            </a:r>
          </a:p>
          <a:p>
            <a:pPr marL="514350" indent="-514350">
              <a:buFontTx/>
              <a:buAutoNum type="arabicPeriod"/>
            </a:pPr>
            <a:r>
              <a:rPr lang="en-US" altLang="en-US" sz="2800" b="1" dirty="0" err="1">
                <a:latin typeface="Roboto" panose="02000000000000000000" pitchFamily="2" charset="0"/>
                <a:ea typeface="Roboto" panose="02000000000000000000" pitchFamily="2" charset="0"/>
                <a:cs typeface="Roboto" panose="02000000000000000000" pitchFamily="2" charset="0"/>
              </a:rPr>
              <a:t>Các</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đối</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tượng</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trong</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cảnh</a:t>
            </a:r>
            <a:r>
              <a:rPr lang="en-US" altLang="en-US" sz="2800" b="1" dirty="0">
                <a:latin typeface="Roboto" panose="02000000000000000000" pitchFamily="2" charset="0"/>
                <a:ea typeface="Roboto" panose="02000000000000000000" pitchFamily="2" charset="0"/>
                <a:cs typeface="Roboto" panose="02000000000000000000" pitchFamily="2" charset="0"/>
              </a:rPr>
              <a:t> 3D: </a:t>
            </a:r>
            <a:r>
              <a:rPr lang="en-US" altLang="en-US" sz="2800" dirty="0" err="1">
                <a:latin typeface="Roboto" panose="02000000000000000000" pitchFamily="2" charset="0"/>
                <a:ea typeface="Roboto" panose="02000000000000000000" pitchFamily="2" charset="0"/>
                <a:cs typeface="Roboto" panose="02000000000000000000" pitchFamily="2" charset="0"/>
              </a:rPr>
              <a:t>Tạo</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đối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tượng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cần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thiết</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như</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vị</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trí</a:t>
            </a:r>
            <a:r>
              <a:rPr lang="en-US" altLang="en-US" sz="2800" dirty="0">
                <a:latin typeface="Roboto" panose="02000000000000000000" pitchFamily="2" charset="0"/>
                <a:ea typeface="Roboto" panose="02000000000000000000" pitchFamily="2" charset="0"/>
                <a:cs typeface="Roboto" panose="02000000000000000000" pitchFamily="2" charset="0"/>
              </a:rPr>
              <a:t> camera ,</a:t>
            </a:r>
            <a:r>
              <a:rPr lang="en-US" altLang="en-US" sz="2800" dirty="0" err="1">
                <a:latin typeface="Roboto" panose="02000000000000000000" pitchFamily="2" charset="0"/>
                <a:ea typeface="Roboto" panose="02000000000000000000" pitchFamily="2" charset="0"/>
                <a:cs typeface="Roboto" panose="02000000000000000000" pitchFamily="2" charset="0"/>
              </a:rPr>
              <a:t>ánh</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sáng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v,v</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Đối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với</a:t>
            </a:r>
            <a:r>
              <a:rPr lang="en-US" altLang="en-US" sz="2800" dirty="0">
                <a:latin typeface="Roboto" panose="02000000000000000000" pitchFamily="2" charset="0"/>
                <a:ea typeface="Roboto" panose="02000000000000000000" pitchFamily="2" charset="0"/>
                <a:cs typeface="Roboto" panose="02000000000000000000" pitchFamily="2" charset="0"/>
              </a:rPr>
              <a:t> camera </a:t>
            </a:r>
            <a:r>
              <a:rPr lang="en-US" altLang="en-US" sz="2800" dirty="0" err="1">
                <a:latin typeface="Roboto" panose="02000000000000000000" pitchFamily="2" charset="0"/>
                <a:ea typeface="Roboto" panose="02000000000000000000" pitchFamily="2" charset="0"/>
                <a:cs typeface="Roboto" panose="02000000000000000000" pitchFamily="2" charset="0"/>
              </a:rPr>
              <a:t>thì</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em</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sử</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dụng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với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góc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nhìn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PerspectiveCamera</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của</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thư</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viện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Threejs</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dirty="0">
                <a:latin typeface="Roboto" panose="02000000000000000000" pitchFamily="2" charset="0"/>
                <a:ea typeface="Roboto" panose="02000000000000000000" pitchFamily="2" charset="0"/>
                <a:cs typeface="Roboto" panose="02000000000000000000" pitchFamily="2" charset="0"/>
              </a:rPr>
              <a:t>(</a:t>
            </a:r>
            <a:r>
              <a:rPr lang="en-US" altLang="en-US" sz="2800" dirty="0" err="1">
                <a:latin typeface="Roboto" panose="02000000000000000000" pitchFamily="2" charset="0"/>
                <a:ea typeface="Roboto" panose="02000000000000000000" pitchFamily="2" charset="0"/>
                <a:cs typeface="Roboto" panose="02000000000000000000" pitchFamily="2" charset="0"/>
              </a:rPr>
              <a:t>Vì</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mô</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phỏng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hành</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động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của</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một</a:t>
            </a:r>
            <a:r>
              <a:rPr lang="en-US" sz="2800" dirty="0">
                <a:latin typeface="Roboto" panose="02000000000000000000" pitchFamily="2" charset="0"/>
                <a:ea typeface="Roboto" panose="02000000000000000000" pitchFamily="2" charset="0"/>
                <a:cs typeface="Roboto" panose="02000000000000000000" pitchFamily="2" charset="0"/>
              </a:rPr>
              <a:t> camera quay </a:t>
            </a:r>
            <a:r>
              <a:rPr lang="en-US" sz="2800" dirty="0" err="1">
                <a:latin typeface="Roboto" panose="02000000000000000000" pitchFamily="2" charset="0"/>
                <a:ea typeface="Roboto" panose="02000000000000000000" pitchFamily="2" charset="0"/>
                <a:cs typeface="Roboto" panose="02000000000000000000" pitchFamily="2" charset="0"/>
              </a:rPr>
              <a:t>phim</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trong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đời</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thực</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càng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xa</a:t>
            </a:r>
            <a:r>
              <a:rPr lang="en-US" sz="2800" dirty="0">
                <a:latin typeface="Roboto" panose="02000000000000000000" pitchFamily="2" charset="0"/>
                <a:ea typeface="Roboto" panose="02000000000000000000" pitchFamily="2" charset="0"/>
                <a:cs typeface="Roboto" panose="02000000000000000000" pitchFamily="2" charset="0"/>
              </a:rPr>
              <a:t> camera </a:t>
            </a:r>
            <a:r>
              <a:rPr lang="en-US" sz="2800" dirty="0" err="1">
                <a:latin typeface="Roboto" panose="02000000000000000000" pitchFamily="2" charset="0"/>
                <a:ea typeface="Roboto" panose="02000000000000000000" pitchFamily="2" charset="0"/>
                <a:cs typeface="Roboto" panose="02000000000000000000" pitchFamily="2" charset="0"/>
              </a:rPr>
              <a:t>thì</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càng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nhỏ</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và</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ngược</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lại</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và</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đặt</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tại</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một</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vị</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trí</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cụ</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thể</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Về</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ánh</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sáng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thì</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em</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sử</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dụng</a:t>
            </a:r>
            <a:r>
              <a:rPr lang="en-US" sz="2800" dirty="0">
                <a:latin typeface="Roboto" panose="02000000000000000000" pitchFamily="2" charset="0"/>
                <a:ea typeface="Roboto" panose="02000000000000000000" pitchFamily="2" charset="0"/>
                <a:cs typeface="Roboto" panose="02000000000000000000" pitchFamily="2" charset="0"/>
              </a:rPr>
              <a:t> 2 </a:t>
            </a:r>
            <a:r>
              <a:rPr lang="en-US" sz="2800" dirty="0" err="1">
                <a:latin typeface="Roboto" panose="02000000000000000000" pitchFamily="2" charset="0"/>
                <a:ea typeface="Roboto" panose="02000000000000000000" pitchFamily="2" charset="0"/>
                <a:cs typeface="Roboto" panose="02000000000000000000" pitchFamily="2" charset="0"/>
              </a:rPr>
              <a:t>loại</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ánh</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sáng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là</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b="1" dirty="0" err="1">
                <a:latin typeface="Roboto" panose="02000000000000000000" pitchFamily="2" charset="0"/>
                <a:ea typeface="Roboto" panose="02000000000000000000" pitchFamily="2" charset="0"/>
                <a:cs typeface="Roboto" panose="02000000000000000000" pitchFamily="2" charset="0"/>
              </a:rPr>
              <a:t>AmbientLight</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ánh</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sáng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môi</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trường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và</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b="1" dirty="0" err="1">
                <a:latin typeface="Roboto" panose="02000000000000000000" pitchFamily="2" charset="0"/>
                <a:ea typeface="Roboto" panose="02000000000000000000" pitchFamily="2" charset="0"/>
                <a:cs typeface="Roboto" panose="02000000000000000000" pitchFamily="2" charset="0"/>
              </a:rPr>
              <a:t>DirectionalLight</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ánh</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sáng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hướng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để</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tạo</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hiệu</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ứng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ánh</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sáng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cho</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cảnh</a:t>
            </a:r>
            <a:r>
              <a:rPr lang="en-US" sz="2800" dirty="0">
                <a:latin typeface="Roboto" panose="02000000000000000000" pitchFamily="2" charset="0"/>
                <a:ea typeface="Roboto" panose="02000000000000000000" pitchFamily="2" charset="0"/>
                <a:cs typeface="Roboto" panose="02000000000000000000" pitchFamily="2" charset="0"/>
              </a:rPr>
              <a:t> 3D </a:t>
            </a:r>
            <a:r>
              <a:rPr lang="en-US" sz="2800" dirty="0" err="1">
                <a:latin typeface="Roboto" panose="02000000000000000000" pitchFamily="2" charset="0"/>
                <a:ea typeface="Roboto" panose="02000000000000000000" pitchFamily="2" charset="0"/>
                <a:cs typeface="Roboto" panose="02000000000000000000" pitchFamily="2" charset="0"/>
              </a:rPr>
              <a:t>có</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trong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trang</a:t>
            </a:r>
            <a:r>
              <a:rPr lang="en-US" sz="2800" dirty="0">
                <a:latin typeface="Roboto" panose="02000000000000000000" pitchFamily="2" charset="0"/>
                <a:ea typeface="Roboto" panose="02000000000000000000" pitchFamily="2" charset="0"/>
                <a:cs typeface="Roboto" panose="02000000000000000000" pitchFamily="2" charset="0"/>
              </a:rPr>
              <a:t> web. </a:t>
            </a:r>
            <a:r>
              <a:rPr lang="en-US" sz="2800" dirty="0" err="1">
                <a:latin typeface="Roboto" panose="02000000000000000000" pitchFamily="2" charset="0"/>
                <a:ea typeface="Roboto" panose="02000000000000000000" pitchFamily="2" charset="0"/>
                <a:cs typeface="Roboto" panose="02000000000000000000" pitchFamily="2" charset="0"/>
              </a:rPr>
              <a:t>Các</a:t>
            </a:r>
            <a:r>
              <a:rPr lang="en-US" sz="2800" dirty="0">
                <a:latin typeface="Roboto" panose="02000000000000000000" pitchFamily="2" charset="0"/>
                <a:ea typeface="Roboto" panose="02000000000000000000" pitchFamily="2" charset="0"/>
                <a:cs typeface="Roboto" panose="02000000000000000000" pitchFamily="2" charset="0"/>
              </a:rPr>
              <a:t> material </a:t>
            </a:r>
            <a:r>
              <a:rPr lang="en-US" sz="2800" dirty="0" err="1">
                <a:latin typeface="Roboto" panose="02000000000000000000" pitchFamily="2" charset="0"/>
                <a:ea typeface="Roboto" panose="02000000000000000000" pitchFamily="2" charset="0"/>
                <a:cs typeface="Roboto" panose="02000000000000000000" pitchFamily="2" charset="0"/>
              </a:rPr>
              <a:t>và</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mô</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hình</a:t>
            </a:r>
            <a:r>
              <a:rPr lang="en-US" sz="2800" dirty="0">
                <a:latin typeface="Roboto" panose="02000000000000000000" pitchFamily="2" charset="0"/>
                <a:ea typeface="Roboto" panose="02000000000000000000" pitchFamily="2" charset="0"/>
                <a:cs typeface="Roboto" panose="02000000000000000000" pitchFamily="2" charset="0"/>
              </a:rPr>
              <a:t> 3D </a:t>
            </a:r>
            <a:r>
              <a:rPr lang="en-US" sz="2800" dirty="0" err="1">
                <a:latin typeface="Roboto" panose="02000000000000000000" pitchFamily="2" charset="0"/>
                <a:ea typeface="Roboto" panose="02000000000000000000" pitchFamily="2" charset="0"/>
                <a:cs typeface="Roboto" panose="02000000000000000000" pitchFamily="2" charset="0"/>
              </a:rPr>
              <a:t>sẽ</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được</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tải</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lên</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bằng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việc</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sử</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dụng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GLTFLoader</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và</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DRACOLoader</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Các</a:t>
            </a:r>
            <a:r>
              <a:rPr lang="en-US" sz="2800" dirty="0">
                <a:latin typeface="Roboto" panose="02000000000000000000" pitchFamily="2" charset="0"/>
                <a:ea typeface="Roboto" panose="02000000000000000000" pitchFamily="2" charset="0"/>
                <a:cs typeface="Roboto" panose="02000000000000000000" pitchFamily="2" charset="0"/>
              </a:rPr>
              <a:t> material </a:t>
            </a:r>
            <a:r>
              <a:rPr lang="en-US" sz="2800" dirty="0" err="1">
                <a:latin typeface="Roboto" panose="02000000000000000000" pitchFamily="2" charset="0"/>
                <a:ea typeface="Roboto" panose="02000000000000000000" pitchFamily="2" charset="0"/>
                <a:cs typeface="Roboto" panose="02000000000000000000" pitchFamily="2" charset="0"/>
              </a:rPr>
              <a:t>được</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sử</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dụng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để</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khiến</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cho</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mô</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hình</a:t>
            </a:r>
            <a:r>
              <a:rPr lang="en-US" sz="2800" dirty="0">
                <a:latin typeface="Roboto" panose="02000000000000000000" pitchFamily="2" charset="0"/>
                <a:ea typeface="Roboto" panose="02000000000000000000" pitchFamily="2" charset="0"/>
                <a:cs typeface="Roboto" panose="02000000000000000000" pitchFamily="2" charset="0"/>
              </a:rPr>
              <a:t> 3D </a:t>
            </a:r>
            <a:r>
              <a:rPr lang="en-US" sz="2800" dirty="0" err="1">
                <a:latin typeface="Roboto" panose="02000000000000000000" pitchFamily="2" charset="0"/>
                <a:ea typeface="Roboto" panose="02000000000000000000" pitchFamily="2" charset="0"/>
                <a:cs typeface="Roboto" panose="02000000000000000000" pitchFamily="2" charset="0"/>
              </a:rPr>
              <a:t>rõ</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ràng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hơn</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về</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hiệu</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ứng</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màu</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sắc</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và</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kết</a:t>
            </a:r>
            <a:r>
              <a:rPr lang="en-US" sz="2800" dirty="0">
                <a:latin typeface="Roboto" panose="02000000000000000000" pitchFamily="2" charset="0"/>
                <a:ea typeface="Roboto" panose="02000000000000000000" pitchFamily="2" charset="0"/>
                <a:cs typeface="Roboto" panose="02000000000000000000" pitchFamily="2" charset="0"/>
              </a:rPr>
              <a:t> </a:t>
            </a:r>
            <a:r>
              <a:rPr lang="en-US" sz="2800" dirty="0" err="1">
                <a:latin typeface="Roboto" panose="02000000000000000000" pitchFamily="2" charset="0"/>
                <a:ea typeface="Roboto" panose="02000000000000000000" pitchFamily="2" charset="0"/>
                <a:cs typeface="Roboto" panose="02000000000000000000" pitchFamily="2" charset="0"/>
              </a:rPr>
              <a:t>cấu</a:t>
            </a:r>
            <a:endParaRPr lang="en-US" altLang="en-US" sz="2800" dirty="0">
              <a:latin typeface="Roboto" panose="02000000000000000000" pitchFamily="2" charset="0"/>
              <a:ea typeface="Roboto" panose="02000000000000000000" pitchFamily="2" charset="0"/>
              <a:cs typeface="Roboto" panose="02000000000000000000" pitchFamily="2" charset="0"/>
            </a:endParaRPr>
          </a:p>
        </p:txBody>
      </p:sp>
      <p:sp>
        <p:nvSpPr>
          <p:cNvPr id="17" name="Rectangle 4">
            <a:extLst>
              <a:ext uri="{FF2B5EF4-FFF2-40B4-BE49-F238E27FC236}">
                <a16:creationId xmlns:a16="http://schemas.microsoft.com/office/drawing/2014/main" id="{0461CB25-D3DC-A2F1-41D8-AB9AD3E49D32}"/>
              </a:ext>
            </a:extLst>
          </p:cNvPr>
          <p:cNvSpPr>
            <a:spLocks noChangeArrowheads="1"/>
          </p:cNvSpPr>
          <p:nvPr/>
        </p:nvSpPr>
        <p:spPr bwMode="auto">
          <a:xfrm>
            <a:off x="0" y="90100"/>
            <a:ext cx="2199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438B8580-C6D2-0518-B7E8-B85DF37111A7}"/>
              </a:ext>
            </a:extLst>
          </p:cNvPr>
          <p:cNvSpPr>
            <a:spLocks noGrp="1"/>
          </p:cNvSpPr>
          <p:nvPr>
            <p:ph type="sldNum" sz="quarter" idx="12"/>
          </p:nvPr>
        </p:nvSpPr>
        <p:spPr>
          <a:xfrm>
            <a:off x="17061947" y="9531633"/>
            <a:ext cx="1216529" cy="755367"/>
          </a:xfrm>
        </p:spPr>
        <p:txBody>
          <a:bodyPr/>
          <a:lstStyle/>
          <a:p>
            <a:fld id="{B6F15528-21DE-4FAA-801E-634DDDAF4B2B}" type="slidenum">
              <a:rPr lang="en-US" smtClean="0"/>
              <a:pPr/>
              <a:t>17</a:t>
            </a:fld>
            <a:endParaRPr lang="en-US" dirty="0"/>
          </a:p>
        </p:txBody>
      </p:sp>
    </p:spTree>
    <p:extLst>
      <p:ext uri="{BB962C8B-B14F-4D97-AF65-F5344CB8AC3E}">
        <p14:creationId xmlns:p14="http://schemas.microsoft.com/office/powerpoint/2010/main" val="360166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223779" y="-8223780"/>
            <a:ext cx="1840442" cy="18288001"/>
          </a:xfrm>
          <a:prstGeom prst="rect">
            <a:avLst/>
          </a:prstGeom>
          <a:solidFill>
            <a:srgbClr val="FFBE40"/>
          </a:solidFill>
        </p:spPr>
      </p:sp>
      <p:grpSp>
        <p:nvGrpSpPr>
          <p:cNvPr id="5" name="Group 5"/>
          <p:cNvGrpSpPr/>
          <p:nvPr/>
        </p:nvGrpSpPr>
        <p:grpSpPr>
          <a:xfrm>
            <a:off x="-1447231" y="568939"/>
            <a:ext cx="12620082" cy="1608121"/>
            <a:chOff x="0" y="80603"/>
            <a:chExt cx="16826776" cy="2144161"/>
          </a:xfrm>
        </p:grpSpPr>
        <p:sp>
          <p:nvSpPr>
            <p:cNvPr id="6" name="TextBox 6"/>
            <p:cNvSpPr txBox="1"/>
            <p:nvPr/>
          </p:nvSpPr>
          <p:spPr>
            <a:xfrm>
              <a:off x="1015241" y="80603"/>
              <a:ext cx="15811535" cy="1266825"/>
            </a:xfrm>
            <a:prstGeom prst="rect">
              <a:avLst/>
            </a:prstGeom>
          </p:spPr>
          <p:txBody>
            <a:bodyPr lIns="0" tIns="0" rIns="0" bIns="0" rtlCol="0" anchor="t">
              <a:spAutoFit/>
            </a:bodyPr>
            <a:lstStyle/>
            <a:p>
              <a:pPr marL="0" lvl="0" indent="0" algn="ctr">
                <a:lnSpc>
                  <a:spcPts val="7439"/>
                </a:lnSpc>
                <a:spcBef>
                  <a:spcPct val="0"/>
                </a:spcBef>
              </a:pPr>
              <a:r>
                <a:rPr lang="en-US" sz="6199" dirty="0" err="1">
                  <a:solidFill>
                    <a:srgbClr val="090909"/>
                  </a:solidFill>
                  <a:latin typeface="Roboto Bold"/>
                </a:rPr>
                <a:t>Cấu</a:t>
              </a:r>
              <a:r>
                <a:rPr lang="en-US" sz="6199" dirty="0">
                  <a:solidFill>
                    <a:srgbClr val="090909"/>
                  </a:solidFill>
                  <a:latin typeface="Roboto Bold"/>
                </a:rPr>
                <a:t> </a:t>
              </a:r>
              <a:r>
                <a:rPr lang="en-US" sz="6199" dirty="0" err="1">
                  <a:solidFill>
                    <a:srgbClr val="090909"/>
                  </a:solidFill>
                  <a:latin typeface="Roboto Bold"/>
                </a:rPr>
                <a:t>trúc</a:t>
              </a:r>
              <a:r>
                <a:rPr lang="en-US" sz="6199" dirty="0">
                  <a:solidFill>
                    <a:srgbClr val="090909"/>
                  </a:solidFill>
                  <a:latin typeface="Roboto Bold"/>
                </a:rPr>
                <a:t> </a:t>
              </a:r>
              <a:r>
                <a:rPr lang="en-US" sz="6199" dirty="0" err="1">
                  <a:solidFill>
                    <a:srgbClr val="090909"/>
                  </a:solidFill>
                  <a:latin typeface="Roboto Bold"/>
                </a:rPr>
                <a:t>đồ</a:t>
              </a:r>
              <a:r>
                <a:rPr lang="en-US" sz="6199" dirty="0">
                  <a:solidFill>
                    <a:srgbClr val="090909"/>
                  </a:solidFill>
                  <a:latin typeface="Roboto Bold"/>
                </a:rPr>
                <a:t> </a:t>
              </a:r>
              <a:r>
                <a:rPr lang="en-US" sz="6199" dirty="0" err="1">
                  <a:solidFill>
                    <a:srgbClr val="090909"/>
                  </a:solidFill>
                  <a:latin typeface="Roboto Bold"/>
                </a:rPr>
                <a:t>án</a:t>
              </a:r>
              <a:r>
                <a:rPr lang="en-US" sz="6199" dirty="0">
                  <a:solidFill>
                    <a:srgbClr val="090909"/>
                  </a:solidFill>
                  <a:latin typeface="Roboto Bold"/>
                </a:rPr>
                <a:t> (Trang web)</a:t>
              </a:r>
            </a:p>
          </p:txBody>
        </p:sp>
        <p:sp>
          <p:nvSpPr>
            <p:cNvPr id="7" name="TextBox 7"/>
            <p:cNvSpPr txBox="1"/>
            <p:nvPr/>
          </p:nvSpPr>
          <p:spPr>
            <a:xfrm>
              <a:off x="0" y="1668081"/>
              <a:ext cx="15811535" cy="556683"/>
            </a:xfrm>
            <a:prstGeom prst="rect">
              <a:avLst/>
            </a:prstGeom>
          </p:spPr>
          <p:txBody>
            <a:bodyPr lIns="0" tIns="0" rIns="0" bIns="0" rtlCol="0" anchor="t">
              <a:spAutoFit/>
            </a:bodyPr>
            <a:lstStyle/>
            <a:p>
              <a:pPr marL="0" lvl="1" indent="0" algn="l">
                <a:lnSpc>
                  <a:spcPts val="3500"/>
                </a:lnSpc>
                <a:spcBef>
                  <a:spcPct val="0"/>
                </a:spcBef>
              </a:pPr>
              <a:endParaRPr/>
            </a:p>
          </p:txBody>
        </p:sp>
      </p:grpSp>
      <p:sp>
        <p:nvSpPr>
          <p:cNvPr id="3" name="TextBox 2">
            <a:extLst>
              <a:ext uri="{FF2B5EF4-FFF2-40B4-BE49-F238E27FC236}">
                <a16:creationId xmlns:a16="http://schemas.microsoft.com/office/drawing/2014/main" id="{B6FA58E9-3C47-0CA9-2DFD-A968153864C4}"/>
              </a:ext>
            </a:extLst>
          </p:cNvPr>
          <p:cNvSpPr txBox="1"/>
          <p:nvPr/>
        </p:nvSpPr>
        <p:spPr>
          <a:xfrm>
            <a:off x="647700" y="2833586"/>
            <a:ext cx="16992600" cy="6124754"/>
          </a:xfrm>
          <a:prstGeom prst="rect">
            <a:avLst/>
          </a:prstGeom>
          <a:noFill/>
        </p:spPr>
        <p:txBody>
          <a:bodyPr wrap="square" rtlCol="0">
            <a:spAutoFit/>
          </a:bodyPr>
          <a:lstStyle/>
          <a:p>
            <a:r>
              <a:rPr lang="en-US" altLang="en-US" sz="2800" b="1" dirty="0">
                <a:latin typeface="Roboto" panose="02000000000000000000" pitchFamily="2" charset="0"/>
                <a:ea typeface="Roboto" panose="02000000000000000000" pitchFamily="2" charset="0"/>
                <a:cs typeface="Roboto" panose="02000000000000000000" pitchFamily="2" charset="0"/>
              </a:rPr>
              <a:t>4. </a:t>
            </a:r>
            <a:r>
              <a:rPr lang="en-US" altLang="en-US" sz="2800" b="1" dirty="0" err="1">
                <a:latin typeface="Roboto" panose="02000000000000000000" pitchFamily="2" charset="0"/>
                <a:ea typeface="Roboto" panose="02000000000000000000" pitchFamily="2" charset="0"/>
                <a:cs typeface="Roboto" panose="02000000000000000000" pitchFamily="2" charset="0"/>
              </a:rPr>
              <a:t>Hiệu</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ứng</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hậu</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kỳ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Sử</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dụng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hiệu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ứng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sẵn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trong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thư</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viện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Threejs</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tạo</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ra</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hiệu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ứng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hình</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ảnh</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cho</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cảnh</a:t>
            </a:r>
            <a:r>
              <a:rPr lang="en-US" altLang="en-US" sz="2800" dirty="0">
                <a:latin typeface="Roboto" panose="02000000000000000000" pitchFamily="2" charset="0"/>
                <a:ea typeface="Roboto" panose="02000000000000000000" pitchFamily="2" charset="0"/>
                <a:cs typeface="Roboto" panose="02000000000000000000" pitchFamily="2" charset="0"/>
              </a:rPr>
              <a:t> 3D. </a:t>
            </a:r>
            <a:r>
              <a:rPr lang="en-US" altLang="en-US" sz="2800" dirty="0" err="1">
                <a:latin typeface="Roboto" panose="02000000000000000000" pitchFamily="2" charset="0"/>
                <a:ea typeface="Roboto" panose="02000000000000000000" pitchFamily="2" charset="0"/>
                <a:cs typeface="Roboto" panose="02000000000000000000" pitchFamily="2" charset="0"/>
              </a:rPr>
              <a:t>Hiệu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ứng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đầu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tiên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em</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sử</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dụng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là</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EffectComposer</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kết</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hợp</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với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hiệu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ứng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hậu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kỳ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khác</a:t>
            </a:r>
            <a:r>
              <a:rPr lang="en-US" altLang="en-US" sz="2800" dirty="0">
                <a:latin typeface="Roboto" panose="02000000000000000000" pitchFamily="2" charset="0"/>
                <a:ea typeface="Roboto" panose="02000000000000000000" pitchFamily="2" charset="0"/>
                <a:cs typeface="Roboto" panose="02000000000000000000" pitchFamily="2" charset="0"/>
              </a:rPr>
              <a:t> . </a:t>
            </a:r>
            <a:r>
              <a:rPr lang="en-US" altLang="en-US" sz="2800" b="1" dirty="0" err="1">
                <a:latin typeface="Roboto" panose="02000000000000000000" pitchFamily="2" charset="0"/>
                <a:ea typeface="Roboto" panose="02000000000000000000" pitchFamily="2" charset="0"/>
                <a:cs typeface="Roboto" panose="02000000000000000000" pitchFamily="2" charset="0"/>
              </a:rPr>
              <a:t>RenderPass</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được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sử</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dụng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render </a:t>
            </a:r>
            <a:r>
              <a:rPr lang="en-US" altLang="en-US" sz="2800" dirty="0" err="1">
                <a:latin typeface="Roboto" panose="02000000000000000000" pitchFamily="2" charset="0"/>
                <a:ea typeface="Roboto" panose="02000000000000000000" pitchFamily="2" charset="0"/>
                <a:cs typeface="Roboto" panose="02000000000000000000" pitchFamily="2" charset="0"/>
              </a:rPr>
              <a:t>cảnh</a:t>
            </a:r>
            <a:r>
              <a:rPr lang="en-US" altLang="en-US" sz="2800" dirty="0">
                <a:latin typeface="Roboto" panose="02000000000000000000" pitchFamily="2" charset="0"/>
                <a:ea typeface="Roboto" panose="02000000000000000000" pitchFamily="2" charset="0"/>
                <a:cs typeface="Roboto" panose="02000000000000000000" pitchFamily="2" charset="0"/>
              </a:rPr>
              <a:t> 3D. </a:t>
            </a:r>
            <a:r>
              <a:rPr lang="en-US" altLang="en-US" sz="2800" b="1" dirty="0" err="1">
                <a:latin typeface="Roboto" panose="02000000000000000000" pitchFamily="2" charset="0"/>
                <a:ea typeface="Roboto" panose="02000000000000000000" pitchFamily="2" charset="0"/>
                <a:cs typeface="Roboto" panose="02000000000000000000" pitchFamily="2" charset="0"/>
              </a:rPr>
              <a:t>UnrealBloomPass</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được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sử</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dụng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a:latin typeface="Roboto" panose="02000000000000000000" pitchFamily="2" charset="0"/>
                <a:ea typeface="Roboto" panose="02000000000000000000" pitchFamily="2" charset="0"/>
                <a:cs typeface="Roboto" panose="02000000000000000000" pitchFamily="2" charset="0"/>
              </a:rPr>
              <a:t>tạo </a:t>
            </a:r>
            <a:r>
              <a:rPr lang="en-US" altLang="en-US" sz="2800" dirty="0" err="1">
                <a:latin typeface="Roboto" panose="02000000000000000000" pitchFamily="2" charset="0"/>
                <a:ea typeface="Roboto" panose="02000000000000000000" pitchFamily="2" charset="0"/>
                <a:cs typeface="Roboto" panose="02000000000000000000" pitchFamily="2" charset="0"/>
              </a:rPr>
              <a:t>ra</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hiệu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ứng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ánh</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sáng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FilmPass</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được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sử</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dụng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tạo</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ra</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hiệu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ứng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phim</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cho</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cảnh</a:t>
            </a:r>
            <a:r>
              <a:rPr lang="en-US" altLang="en-US" sz="2800" dirty="0">
                <a:latin typeface="Roboto" panose="02000000000000000000" pitchFamily="2" charset="0"/>
                <a:ea typeface="Roboto" panose="02000000000000000000" pitchFamily="2" charset="0"/>
                <a:cs typeface="Roboto" panose="02000000000000000000" pitchFamily="2" charset="0"/>
              </a:rPr>
              <a:t> 3D.</a:t>
            </a:r>
          </a:p>
          <a:p>
            <a:r>
              <a:rPr lang="en-US" altLang="en-US" sz="2800" b="1" dirty="0">
                <a:latin typeface="Roboto" panose="02000000000000000000" pitchFamily="2" charset="0"/>
                <a:ea typeface="Roboto" panose="02000000000000000000" pitchFamily="2" charset="0"/>
                <a:cs typeface="Roboto" panose="02000000000000000000" pitchFamily="2" charset="0"/>
              </a:rPr>
              <a:t>5. </a:t>
            </a:r>
            <a:r>
              <a:rPr lang="en-US" altLang="en-US" sz="2800" b="1" dirty="0" err="1">
                <a:latin typeface="Roboto" panose="02000000000000000000" pitchFamily="2" charset="0"/>
                <a:ea typeface="Roboto" panose="02000000000000000000" pitchFamily="2" charset="0"/>
                <a:cs typeface="Roboto" panose="02000000000000000000" pitchFamily="2" charset="0"/>
              </a:rPr>
              <a:t>Chức</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năng</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điều</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khiển</a:t>
            </a:r>
            <a:r>
              <a:rPr lang="en-US" altLang="en-US" sz="2800" b="1" dirty="0">
                <a:latin typeface="Roboto" panose="02000000000000000000" pitchFamily="2" charset="0"/>
                <a:ea typeface="Roboto" panose="02000000000000000000" pitchFamily="2" charset="0"/>
                <a:cs typeface="Roboto" panose="02000000000000000000" pitchFamily="2" charset="0"/>
              </a:rPr>
              <a:t> camera : </a:t>
            </a:r>
            <a:r>
              <a:rPr lang="en-US" altLang="en-US" sz="2800" dirty="0">
                <a:latin typeface="Roboto" panose="02000000000000000000" pitchFamily="2" charset="0"/>
                <a:ea typeface="Roboto" panose="02000000000000000000" pitchFamily="2" charset="0"/>
                <a:cs typeface="Roboto" panose="02000000000000000000" pitchFamily="2" charset="0"/>
              </a:rPr>
              <a:t>Cho </a:t>
            </a:r>
            <a:r>
              <a:rPr lang="en-US" altLang="en-US" sz="2800" dirty="0" err="1">
                <a:latin typeface="Roboto" panose="02000000000000000000" pitchFamily="2" charset="0"/>
                <a:ea typeface="Roboto" panose="02000000000000000000" pitchFamily="2" charset="0"/>
                <a:cs typeface="Roboto" panose="02000000000000000000" pitchFamily="2" charset="0"/>
              </a:rPr>
              <a:t>phép</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người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dùng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xoay</a:t>
            </a:r>
            <a:r>
              <a:rPr lang="en-US" altLang="en-US" sz="2800" dirty="0">
                <a:latin typeface="Roboto" panose="02000000000000000000" pitchFamily="2" charset="0"/>
                <a:ea typeface="Roboto" panose="02000000000000000000" pitchFamily="2" charset="0"/>
                <a:cs typeface="Roboto" panose="02000000000000000000" pitchFamily="2" charset="0"/>
              </a:rPr>
              <a:t>, di </a:t>
            </a:r>
            <a:r>
              <a:rPr lang="en-US" altLang="en-US" sz="2800" dirty="0" err="1">
                <a:latin typeface="Roboto" panose="02000000000000000000" pitchFamily="2" charset="0"/>
                <a:ea typeface="Roboto" panose="02000000000000000000" pitchFamily="2" charset="0"/>
                <a:cs typeface="Roboto" panose="02000000000000000000" pitchFamily="2" charset="0"/>
              </a:rPr>
              <a:t>chuyển</a:t>
            </a:r>
            <a:r>
              <a:rPr lang="en-US" altLang="en-US" sz="2800" dirty="0">
                <a:latin typeface="Roboto" panose="02000000000000000000" pitchFamily="2" charset="0"/>
                <a:ea typeface="Roboto" panose="02000000000000000000" pitchFamily="2" charset="0"/>
                <a:cs typeface="Roboto" panose="02000000000000000000" pitchFamily="2" charset="0"/>
              </a:rPr>
              <a:t> , </a:t>
            </a:r>
            <a:r>
              <a:rPr lang="en-US" altLang="en-US" sz="2800" dirty="0" err="1">
                <a:latin typeface="Roboto" panose="02000000000000000000" pitchFamily="2" charset="0"/>
                <a:ea typeface="Roboto" panose="02000000000000000000" pitchFamily="2" charset="0"/>
                <a:cs typeface="Roboto" panose="02000000000000000000" pitchFamily="2" charset="0"/>
              </a:rPr>
              <a:t>thu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phóng</a:t>
            </a:r>
            <a:r>
              <a:rPr lang="en-US" altLang="en-US" sz="2800" dirty="0">
                <a:latin typeface="Roboto" panose="02000000000000000000" pitchFamily="2" charset="0"/>
                <a:ea typeface="Roboto" panose="02000000000000000000" pitchFamily="2" charset="0"/>
                <a:cs typeface="Roboto" panose="02000000000000000000" pitchFamily="2" charset="0"/>
              </a:rPr>
              <a:t> camera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xem</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đối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tượng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trong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cảnh</a:t>
            </a:r>
            <a:r>
              <a:rPr lang="en-US" altLang="en-US" sz="2800" dirty="0">
                <a:latin typeface="Roboto" panose="02000000000000000000" pitchFamily="2" charset="0"/>
                <a:ea typeface="Roboto" panose="02000000000000000000" pitchFamily="2" charset="0"/>
                <a:cs typeface="Roboto" panose="02000000000000000000" pitchFamily="2" charset="0"/>
              </a:rPr>
              <a:t> 3D </a:t>
            </a:r>
            <a:r>
              <a:rPr lang="en-US" altLang="en-US" sz="2800" dirty="0" err="1">
                <a:latin typeface="Roboto" panose="02000000000000000000" pitchFamily="2" charset="0"/>
                <a:ea typeface="Roboto" panose="02000000000000000000" pitchFamily="2" charset="0"/>
                <a:cs typeface="Roboto" panose="02000000000000000000" pitchFamily="2" charset="0"/>
              </a:rPr>
              <a:t>từ</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góc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độ</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khác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nhau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thực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hiện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được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thì</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em</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đã</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sử</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dụng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OrbitControls</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trong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thư</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viện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threejs</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hỗ</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trợ</a:t>
            </a:r>
            <a:r>
              <a:rPr lang="en-US" altLang="en-US" sz="2800" dirty="0">
                <a:latin typeface="Roboto" panose="02000000000000000000" pitchFamily="2" charset="0"/>
                <a:ea typeface="Roboto" panose="02000000000000000000" pitchFamily="2" charset="0"/>
                <a:cs typeface="Roboto" panose="02000000000000000000" pitchFamily="2" charset="0"/>
              </a:rPr>
              <a:t>.</a:t>
            </a:r>
          </a:p>
          <a:p>
            <a:r>
              <a:rPr lang="en-US" altLang="en-US" sz="2800" b="1" dirty="0">
                <a:latin typeface="Roboto" panose="02000000000000000000" pitchFamily="2" charset="0"/>
                <a:ea typeface="Roboto" panose="02000000000000000000" pitchFamily="2" charset="0"/>
                <a:cs typeface="Roboto" panose="02000000000000000000" pitchFamily="2" charset="0"/>
              </a:rPr>
              <a:t>6. </a:t>
            </a:r>
            <a:r>
              <a:rPr lang="en-US" altLang="en-US" sz="2800" b="1" dirty="0" err="1">
                <a:latin typeface="Roboto" panose="02000000000000000000" pitchFamily="2" charset="0"/>
                <a:ea typeface="Roboto" panose="02000000000000000000" pitchFamily="2" charset="0"/>
                <a:cs typeface="Roboto" panose="02000000000000000000" pitchFamily="2" charset="0"/>
              </a:rPr>
              <a:t>Tạo</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ra</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các</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hiệu</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ứng</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cho</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đồ</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án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giống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thật</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hơn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và</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không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quá</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nhàm</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chán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thì</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em</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đã</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kết</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hợp</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với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thư</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viện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b="1" dirty="0">
                <a:latin typeface="Roboto" panose="02000000000000000000" pitchFamily="2" charset="0"/>
                <a:ea typeface="Roboto" panose="02000000000000000000" pitchFamily="2" charset="0"/>
                <a:cs typeface="Roboto" panose="02000000000000000000" pitchFamily="2" charset="0"/>
              </a:rPr>
              <a:t>GSAP</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tạo</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ra</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hiệu</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ứng</a:t>
            </a:r>
            <a:r>
              <a:rPr lang="en-US" altLang="en-US" sz="2800" dirty="0">
                <a:latin typeface="Roboto" panose="02000000000000000000" pitchFamily="2" charset="0"/>
                <a:ea typeface="Roboto" panose="02000000000000000000" pitchFamily="2" charset="0"/>
                <a:cs typeface="Roboto" panose="02000000000000000000" pitchFamily="2" charset="0"/>
              </a:rPr>
              <a:t> VD: </a:t>
            </a:r>
            <a:r>
              <a:rPr lang="en-US" altLang="en-US" sz="2800" dirty="0" err="1">
                <a:latin typeface="Roboto" panose="02000000000000000000" pitchFamily="2" charset="0"/>
                <a:ea typeface="Roboto" panose="02000000000000000000" pitchFamily="2" charset="0"/>
                <a:cs typeface="Roboto" panose="02000000000000000000" pitchFamily="2" charset="0"/>
              </a:rPr>
              <a:t>lá</a:t>
            </a:r>
            <a:r>
              <a:rPr lang="en-US" altLang="en-US" sz="2800" dirty="0">
                <a:latin typeface="Roboto" panose="02000000000000000000" pitchFamily="2" charset="0"/>
                <a:ea typeface="Roboto" panose="02000000000000000000" pitchFamily="2" charset="0"/>
                <a:cs typeface="Roboto" panose="02000000000000000000" pitchFamily="2" charset="0"/>
              </a:rPr>
              <a:t> / </a:t>
            </a:r>
            <a:r>
              <a:rPr lang="en-US" altLang="en-US" sz="2800" dirty="0" err="1">
                <a:latin typeface="Roboto" panose="02000000000000000000" pitchFamily="2" charset="0"/>
                <a:ea typeface="Roboto" panose="02000000000000000000" pitchFamily="2" charset="0"/>
                <a:cs typeface="Roboto" panose="02000000000000000000" pitchFamily="2" charset="0"/>
              </a:rPr>
              <a:t>hoa</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rụng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xuống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chân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thực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hơn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bằng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việc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sử</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dụng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phương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thức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sẵn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trong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b="1" dirty="0">
                <a:latin typeface="Roboto" panose="02000000000000000000" pitchFamily="2" charset="0"/>
                <a:ea typeface="Roboto" panose="02000000000000000000" pitchFamily="2" charset="0"/>
                <a:cs typeface="Roboto" panose="02000000000000000000" pitchFamily="2" charset="0"/>
              </a:rPr>
              <a:t>GSAP</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như</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b="1" dirty="0">
                <a:latin typeface="Roboto" panose="02000000000000000000" pitchFamily="2" charset="0"/>
                <a:ea typeface="Roboto" panose="02000000000000000000" pitchFamily="2" charset="0"/>
                <a:cs typeface="Roboto" panose="02000000000000000000" pitchFamily="2" charset="0"/>
              </a:rPr>
              <a:t>to() </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b="1" dirty="0">
                <a:latin typeface="Roboto" panose="02000000000000000000" pitchFamily="2" charset="0"/>
                <a:ea typeface="Roboto" panose="02000000000000000000" pitchFamily="2" charset="0"/>
                <a:cs typeface="Roboto" panose="02000000000000000000" pitchFamily="2" charset="0"/>
              </a:rPr>
              <a:t>from() </a:t>
            </a:r>
            <a:r>
              <a:rPr lang="en-US" altLang="en-US" sz="2800" dirty="0" err="1">
                <a:latin typeface="Roboto" panose="02000000000000000000" pitchFamily="2" charset="0"/>
                <a:ea typeface="Roboto" panose="02000000000000000000" pitchFamily="2" charset="0"/>
                <a:cs typeface="Roboto" panose="02000000000000000000" pitchFamily="2" charset="0"/>
              </a:rPr>
              <a:t>và</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fromto</a:t>
            </a:r>
            <a:r>
              <a:rPr lang="en-US" altLang="en-US" sz="2800" b="1" dirty="0">
                <a:latin typeface="Roboto" panose="02000000000000000000" pitchFamily="2" charset="0"/>
                <a:ea typeface="Roboto" panose="02000000000000000000" pitchFamily="2" charset="0"/>
                <a:cs typeface="Roboto" panose="02000000000000000000" pitchFamily="2" charset="0"/>
              </a:rPr>
              <a:t>()</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giúp</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xoay</a:t>
            </a:r>
            <a:r>
              <a:rPr lang="en-US" altLang="en-US" sz="2800" dirty="0">
                <a:latin typeface="Roboto" panose="02000000000000000000" pitchFamily="2" charset="0"/>
                <a:ea typeface="Roboto" panose="02000000000000000000" pitchFamily="2" charset="0"/>
                <a:cs typeface="Roboto" panose="02000000000000000000" pitchFamily="2" charset="0"/>
              </a:rPr>
              <a:t> , di </a:t>
            </a:r>
            <a:r>
              <a:rPr lang="en-US" altLang="en-US" sz="2800" dirty="0" err="1">
                <a:latin typeface="Roboto" panose="02000000000000000000" pitchFamily="2" charset="0"/>
                <a:ea typeface="Roboto" panose="02000000000000000000" pitchFamily="2" charset="0"/>
                <a:cs typeface="Roboto" panose="02000000000000000000" pitchFamily="2" charset="0"/>
              </a:rPr>
              <a:t>chuyển</a:t>
            </a:r>
            <a:r>
              <a:rPr lang="en-US" altLang="en-US" sz="2800" dirty="0">
                <a:latin typeface="Roboto" panose="02000000000000000000" pitchFamily="2" charset="0"/>
                <a:ea typeface="Roboto" panose="02000000000000000000" pitchFamily="2" charset="0"/>
                <a:cs typeface="Roboto" panose="02000000000000000000" pitchFamily="2" charset="0"/>
              </a:rPr>
              <a:t> , </a:t>
            </a:r>
            <a:r>
              <a:rPr lang="en-US" altLang="en-US" sz="2800" dirty="0" err="1">
                <a:latin typeface="Roboto" panose="02000000000000000000" pitchFamily="2" charset="0"/>
                <a:ea typeface="Roboto" panose="02000000000000000000" pitchFamily="2" charset="0"/>
                <a:cs typeface="Roboto" panose="02000000000000000000" pitchFamily="2" charset="0"/>
              </a:rPr>
              <a:t>thay</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đổi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kích</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thước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của</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vật</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thể</a:t>
            </a:r>
            <a:r>
              <a:rPr lang="en-US" altLang="en-US" sz="2800" dirty="0">
                <a:latin typeface="Roboto" panose="02000000000000000000" pitchFamily="2" charset="0"/>
                <a:ea typeface="Roboto" panose="02000000000000000000" pitchFamily="2" charset="0"/>
                <a:cs typeface="Roboto" panose="02000000000000000000" pitchFamily="2" charset="0"/>
              </a:rPr>
              <a:t>.</a:t>
            </a:r>
          </a:p>
          <a:p>
            <a:r>
              <a:rPr lang="en-US" altLang="en-US" sz="2800" b="1" dirty="0">
                <a:latin typeface="Roboto" panose="02000000000000000000" pitchFamily="2" charset="0"/>
                <a:ea typeface="Roboto" panose="02000000000000000000" pitchFamily="2" charset="0"/>
                <a:cs typeface="Roboto" panose="02000000000000000000" pitchFamily="2" charset="0"/>
              </a:rPr>
              <a:t>7. </a:t>
            </a:r>
            <a:r>
              <a:rPr lang="en-US" altLang="en-US" sz="2800" b="1" dirty="0" err="1">
                <a:latin typeface="Roboto" panose="02000000000000000000" pitchFamily="2" charset="0"/>
                <a:ea typeface="Roboto" panose="02000000000000000000" pitchFamily="2" charset="0"/>
                <a:cs typeface="Roboto" panose="02000000000000000000" pitchFamily="2" charset="0"/>
              </a:rPr>
              <a:t>Tạo</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ra</a:t>
            </a:r>
            <a:r>
              <a:rPr lang="en-US" altLang="en-US" sz="2800" b="1" dirty="0">
                <a:latin typeface="Roboto" panose="02000000000000000000" pitchFamily="2" charset="0"/>
                <a:ea typeface="Roboto" panose="02000000000000000000" pitchFamily="2" charset="0"/>
                <a:cs typeface="Roboto" panose="02000000000000000000" pitchFamily="2" charset="0"/>
              </a:rPr>
              <a:t> </a:t>
            </a:r>
            <a:r>
              <a:rPr lang="en-US" altLang="en-US" sz="2800" b="1" dirty="0" err="1">
                <a:latin typeface="Roboto" panose="02000000000000000000" pitchFamily="2" charset="0"/>
                <a:ea typeface="Roboto" panose="02000000000000000000" pitchFamily="2" charset="0"/>
                <a:cs typeface="Roboto" panose="02000000000000000000" pitchFamily="2" charset="0"/>
              </a:rPr>
              <a:t>các</a:t>
            </a:r>
            <a:r>
              <a:rPr lang="en-US" altLang="en-US" sz="2800" b="1" dirty="0">
                <a:latin typeface="Roboto" panose="02000000000000000000" pitchFamily="2" charset="0"/>
                <a:ea typeface="Roboto" panose="02000000000000000000" pitchFamily="2" charset="0"/>
                <a:cs typeface="Roboto" panose="02000000000000000000" pitchFamily="2" charset="0"/>
              </a:rPr>
              <a:t> event: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sự</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kiện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này</a:t>
            </a:r>
            <a:r>
              <a:rPr lang="en-US" altLang="en-US" sz="2800" dirty="0">
                <a:latin typeface="Roboto" panose="02000000000000000000" pitchFamily="2" charset="0"/>
                <a:ea typeface="Roboto" panose="02000000000000000000" pitchFamily="2" charset="0"/>
                <a:cs typeface="Roboto" panose="02000000000000000000" pitchFamily="2" charset="0"/>
              </a:rPr>
              <a:t> bao </a:t>
            </a:r>
            <a:r>
              <a:rPr lang="en-US" altLang="en-US" sz="2800" dirty="0" err="1">
                <a:latin typeface="Roboto" panose="02000000000000000000" pitchFamily="2" charset="0"/>
                <a:ea typeface="Roboto" panose="02000000000000000000" pitchFamily="2" charset="0"/>
                <a:cs typeface="Roboto" panose="02000000000000000000" pitchFamily="2" charset="0"/>
              </a:rPr>
              <a:t>gồm</a:t>
            </a:r>
            <a:r>
              <a:rPr lang="en-US" altLang="en-US" sz="2800" dirty="0">
                <a:latin typeface="Roboto" panose="02000000000000000000" pitchFamily="2" charset="0"/>
                <a:ea typeface="Roboto" panose="02000000000000000000" pitchFamily="2" charset="0"/>
                <a:cs typeface="Roboto" panose="02000000000000000000" pitchFamily="2" charset="0"/>
              </a:rPr>
              <a:t> Play , Explore . Play </a:t>
            </a:r>
            <a:r>
              <a:rPr lang="en-US" altLang="en-US" sz="2800" dirty="0" err="1">
                <a:latin typeface="Roboto" panose="02000000000000000000" pitchFamily="2" charset="0"/>
                <a:ea typeface="Roboto" panose="02000000000000000000" pitchFamily="2" charset="0"/>
                <a:cs typeface="Roboto" panose="02000000000000000000" pitchFamily="2" charset="0"/>
              </a:rPr>
              <a:t>thì</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sẽ</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đưa</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người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dùng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tham</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quan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đến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địa</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điểm</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những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góc</a:t>
            </a:r>
            <a:r>
              <a:rPr lang="en-US" altLang="en-US" sz="2800" dirty="0">
                <a:latin typeface="Roboto" panose="02000000000000000000" pitchFamily="2" charset="0"/>
                <a:ea typeface="Roboto" panose="02000000000000000000" pitchFamily="2" charset="0"/>
                <a:cs typeface="Roboto" panose="02000000000000000000" pitchFamily="2" charset="0"/>
              </a:rPr>
              <a:t> view </a:t>
            </a:r>
            <a:r>
              <a:rPr lang="en-US" altLang="en-US" sz="2800" dirty="0" err="1">
                <a:latin typeface="Roboto" panose="02000000000000000000" pitchFamily="2" charset="0"/>
                <a:ea typeface="Roboto" panose="02000000000000000000" pitchFamily="2" charset="0"/>
                <a:cs typeface="Roboto" panose="02000000000000000000" pitchFamily="2" charset="0"/>
              </a:rPr>
              <a:t>được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xác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định</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trước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Chế</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độ</a:t>
            </a:r>
            <a:r>
              <a:rPr lang="en-US" altLang="en-US" sz="2800" dirty="0">
                <a:latin typeface="Roboto" panose="02000000000000000000" pitchFamily="2" charset="0"/>
                <a:ea typeface="Roboto" panose="02000000000000000000" pitchFamily="2" charset="0"/>
                <a:cs typeface="Roboto" panose="02000000000000000000" pitchFamily="2" charset="0"/>
              </a:rPr>
              <a:t> explore </a:t>
            </a:r>
            <a:r>
              <a:rPr lang="en-US" altLang="en-US" sz="2800" dirty="0" err="1">
                <a:latin typeface="Roboto" panose="02000000000000000000" pitchFamily="2" charset="0"/>
                <a:ea typeface="Roboto" panose="02000000000000000000" pitchFamily="2" charset="0"/>
                <a:cs typeface="Roboto" panose="02000000000000000000" pitchFamily="2" charset="0"/>
              </a:rPr>
              <a:t>khiến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người</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dùng</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có</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thể</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tự</a:t>
            </a:r>
            <a:r>
              <a:rPr lang="en-US" altLang="en-US" sz="2800" dirty="0">
                <a:latin typeface="Roboto" panose="02000000000000000000" pitchFamily="2" charset="0"/>
                <a:ea typeface="Roboto" panose="02000000000000000000" pitchFamily="2" charset="0"/>
                <a:cs typeface="Roboto" panose="02000000000000000000" pitchFamily="2" charset="0"/>
              </a:rPr>
              <a:t> do </a:t>
            </a:r>
            <a:r>
              <a:rPr lang="en-US" altLang="en-US" sz="2800" dirty="0" err="1">
                <a:latin typeface="Roboto" panose="02000000000000000000" pitchFamily="2" charset="0"/>
                <a:ea typeface="Roboto" panose="02000000000000000000" pitchFamily="2" charset="0"/>
                <a:cs typeface="Roboto" panose="02000000000000000000" pitchFamily="2" charset="0"/>
              </a:rPr>
              <a:t>tham</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quan</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các</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địa</a:t>
            </a:r>
            <a:r>
              <a:rPr lang="en-US" altLang="en-US" sz="2800" dirty="0">
                <a:latin typeface="Roboto" panose="02000000000000000000" pitchFamily="2" charset="0"/>
                <a:ea typeface="Roboto" panose="02000000000000000000" pitchFamily="2" charset="0"/>
                <a:cs typeface="Roboto" panose="02000000000000000000" pitchFamily="2" charset="0"/>
              </a:rPr>
              <a:t> </a:t>
            </a:r>
            <a:r>
              <a:rPr lang="en-US" altLang="en-US" sz="2800" dirty="0" err="1">
                <a:latin typeface="Roboto" panose="02000000000000000000" pitchFamily="2" charset="0"/>
                <a:ea typeface="Roboto" panose="02000000000000000000" pitchFamily="2" charset="0"/>
                <a:cs typeface="Roboto" panose="02000000000000000000" pitchFamily="2" charset="0"/>
              </a:rPr>
              <a:t>điểm</a:t>
            </a:r>
            <a:r>
              <a:rPr lang="en-US" altLang="en-US" sz="2800" dirty="0">
                <a:latin typeface="Roboto" panose="02000000000000000000" pitchFamily="2" charset="0"/>
                <a:ea typeface="Roboto" panose="02000000000000000000" pitchFamily="2" charset="0"/>
                <a:cs typeface="Roboto" panose="02000000000000000000" pitchFamily="2" charset="0"/>
              </a:rPr>
              <a:t>.</a:t>
            </a:r>
            <a:endParaRPr lang="en-US" altLang="en-US" sz="2800" b="1" dirty="0">
              <a:latin typeface="Roboto" panose="02000000000000000000" pitchFamily="2" charset="0"/>
              <a:ea typeface="Roboto" panose="02000000000000000000" pitchFamily="2" charset="0"/>
              <a:cs typeface="Roboto" panose="02000000000000000000" pitchFamily="2" charset="0"/>
            </a:endParaRPr>
          </a:p>
        </p:txBody>
      </p:sp>
      <p:sp>
        <p:nvSpPr>
          <p:cNvPr id="17" name="Rectangle 4">
            <a:extLst>
              <a:ext uri="{FF2B5EF4-FFF2-40B4-BE49-F238E27FC236}">
                <a16:creationId xmlns:a16="http://schemas.microsoft.com/office/drawing/2014/main" id="{0461CB25-D3DC-A2F1-41D8-AB9AD3E49D32}"/>
              </a:ext>
            </a:extLst>
          </p:cNvPr>
          <p:cNvSpPr>
            <a:spLocks noChangeArrowheads="1"/>
          </p:cNvSpPr>
          <p:nvPr/>
        </p:nvSpPr>
        <p:spPr bwMode="auto">
          <a:xfrm>
            <a:off x="0" y="90100"/>
            <a:ext cx="2199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D04E86AD-8E78-4DB6-753E-E97EB67DEBD2}"/>
              </a:ext>
            </a:extLst>
          </p:cNvPr>
          <p:cNvSpPr>
            <a:spLocks noGrp="1"/>
          </p:cNvSpPr>
          <p:nvPr>
            <p:ph type="sldNum" sz="quarter" idx="12"/>
          </p:nvPr>
        </p:nvSpPr>
        <p:spPr>
          <a:xfrm>
            <a:off x="17032035" y="9512583"/>
            <a:ext cx="1216529" cy="755367"/>
          </a:xfrm>
        </p:spPr>
        <p:txBody>
          <a:bodyPr/>
          <a:lstStyle/>
          <a:p>
            <a:fld id="{B6F15528-21DE-4FAA-801E-634DDDAF4B2B}" type="slidenum">
              <a:rPr lang="en-US" smtClean="0"/>
              <a:pPr/>
              <a:t>18</a:t>
            </a:fld>
            <a:endParaRPr lang="en-US" dirty="0"/>
          </a:p>
        </p:txBody>
      </p:sp>
    </p:spTree>
    <p:extLst>
      <p:ext uri="{BB962C8B-B14F-4D97-AF65-F5344CB8AC3E}">
        <p14:creationId xmlns:p14="http://schemas.microsoft.com/office/powerpoint/2010/main" val="1602334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3906085" y="3842572"/>
            <a:ext cx="11258116" cy="2117152"/>
            <a:chOff x="0" y="-57150"/>
            <a:chExt cx="15010822" cy="2822869"/>
          </a:xfrm>
        </p:grpSpPr>
        <p:sp>
          <p:nvSpPr>
            <p:cNvPr id="4" name="TextBox 4"/>
            <p:cNvSpPr txBox="1"/>
            <p:nvPr/>
          </p:nvSpPr>
          <p:spPr>
            <a:xfrm>
              <a:off x="0" y="2355350"/>
              <a:ext cx="15010822" cy="410369"/>
            </a:xfrm>
            <a:prstGeom prst="rect">
              <a:avLst/>
            </a:prstGeom>
          </p:spPr>
          <p:txBody>
            <a:bodyPr lIns="0" tIns="0" rIns="0" bIns="0" rtlCol="0" anchor="t">
              <a:spAutoFit/>
            </a:bodyPr>
            <a:lstStyle/>
            <a:p>
              <a:pPr algn="ctr">
                <a:lnSpc>
                  <a:spcPts val="2310"/>
                </a:lnSpc>
              </a:pPr>
              <a:endParaRPr lang="en-US" sz="2700" spc="162" dirty="0">
                <a:solidFill>
                  <a:srgbClr val="FFFFFF"/>
                </a:solidFill>
                <a:latin typeface="Roboto"/>
              </a:endParaRPr>
            </a:p>
          </p:txBody>
        </p:sp>
        <p:sp>
          <p:nvSpPr>
            <p:cNvPr id="5" name="TextBox 5"/>
            <p:cNvSpPr txBox="1"/>
            <p:nvPr/>
          </p:nvSpPr>
          <p:spPr>
            <a:xfrm>
              <a:off x="0" y="1048648"/>
              <a:ext cx="15010822" cy="1116607"/>
            </a:xfrm>
            <a:prstGeom prst="rect">
              <a:avLst/>
            </a:prstGeom>
          </p:spPr>
          <p:txBody>
            <a:bodyPr lIns="0" tIns="0" rIns="0" bIns="0" rtlCol="0" anchor="t">
              <a:spAutoFit/>
            </a:bodyPr>
            <a:lstStyle/>
            <a:p>
              <a:pPr algn="ctr">
                <a:lnSpc>
                  <a:spcPts val="6666"/>
                </a:lnSpc>
              </a:pPr>
              <a:r>
                <a:rPr lang="en-US" sz="5509" spc="330">
                  <a:solidFill>
                    <a:srgbClr val="FFFFFF"/>
                  </a:solidFill>
                  <a:latin typeface="League Spartan"/>
                </a:rPr>
                <a:t>DEMO</a:t>
              </a:r>
            </a:p>
          </p:txBody>
        </p:sp>
        <p:sp>
          <p:nvSpPr>
            <p:cNvPr id="6" name="TextBox 6"/>
            <p:cNvSpPr txBox="1"/>
            <p:nvPr/>
          </p:nvSpPr>
          <p:spPr>
            <a:xfrm>
              <a:off x="0" y="-57150"/>
              <a:ext cx="15010822" cy="659155"/>
            </a:xfrm>
            <a:prstGeom prst="rect">
              <a:avLst/>
            </a:prstGeom>
          </p:spPr>
          <p:txBody>
            <a:bodyPr lIns="0" tIns="0" rIns="0" bIns="0" rtlCol="0" anchor="t">
              <a:spAutoFit/>
            </a:bodyPr>
            <a:lstStyle/>
            <a:p>
              <a:pPr algn="ctr">
                <a:lnSpc>
                  <a:spcPts val="3989"/>
                </a:lnSpc>
              </a:pPr>
              <a:r>
                <a:rPr lang="en-US" sz="2849" spc="484" dirty="0">
                  <a:solidFill>
                    <a:srgbClr val="FFFFFF"/>
                  </a:solidFill>
                  <a:latin typeface="League Spartan"/>
                </a:rPr>
                <a:t>IV.</a:t>
              </a:r>
            </a:p>
          </p:txBody>
        </p:sp>
      </p:grpSp>
      <p:sp>
        <p:nvSpPr>
          <p:cNvPr id="7" name="Slide Number Placeholder 6">
            <a:extLst>
              <a:ext uri="{FF2B5EF4-FFF2-40B4-BE49-F238E27FC236}">
                <a16:creationId xmlns:a16="http://schemas.microsoft.com/office/drawing/2014/main" id="{267619B5-58C0-53B6-2343-AF1BBF27EF08}"/>
              </a:ext>
            </a:extLst>
          </p:cNvPr>
          <p:cNvSpPr>
            <a:spLocks noGrp="1"/>
          </p:cNvSpPr>
          <p:nvPr>
            <p:ph type="sldNum" sz="quarter" idx="12"/>
          </p:nvPr>
        </p:nvSpPr>
        <p:spPr>
          <a:xfrm>
            <a:off x="17066708" y="9531633"/>
            <a:ext cx="1216529" cy="755367"/>
          </a:xfrm>
        </p:spPr>
        <p:txBody>
          <a:bodyPr/>
          <a:lstStyle/>
          <a:p>
            <a:fld id="{B6F15528-21DE-4FAA-801E-634DDDAF4B2B}" type="slidenum">
              <a:rPr lang="en-US" smtClean="0"/>
              <a:pPr/>
              <a:t>19</a:t>
            </a:fld>
            <a:endParaRPr lang="en-US" dirty="0"/>
          </a:p>
        </p:txBody>
      </p:sp>
    </p:spTree>
    <p:extLst>
      <p:ext uri="{BB962C8B-B14F-4D97-AF65-F5344CB8AC3E}">
        <p14:creationId xmlns:p14="http://schemas.microsoft.com/office/powerpoint/2010/main" val="3764791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a:off x="1528491" y="3705971"/>
            <a:ext cx="7051716" cy="2290252"/>
            <a:chOff x="0" y="0"/>
            <a:chExt cx="9402289" cy="3053670"/>
          </a:xfrm>
        </p:grpSpPr>
        <p:sp>
          <p:nvSpPr>
            <p:cNvPr id="3" name="TextBox 3"/>
            <p:cNvSpPr txBox="1"/>
            <p:nvPr/>
          </p:nvSpPr>
          <p:spPr>
            <a:xfrm>
              <a:off x="0" y="1113745"/>
              <a:ext cx="9402289" cy="1939925"/>
            </a:xfrm>
            <a:prstGeom prst="rect">
              <a:avLst/>
            </a:prstGeom>
          </p:spPr>
          <p:txBody>
            <a:bodyPr lIns="0" tIns="0" rIns="0" bIns="0" rtlCol="0" anchor="t">
              <a:spAutoFit/>
            </a:bodyPr>
            <a:lstStyle/>
            <a:p>
              <a:pPr>
                <a:lnSpc>
                  <a:spcPts val="11400"/>
                </a:lnSpc>
              </a:pPr>
              <a:r>
                <a:rPr lang="en-US" sz="9500">
                  <a:solidFill>
                    <a:srgbClr val="FFFFFF"/>
                  </a:solidFill>
                  <a:latin typeface="Roboto Bold"/>
                </a:rPr>
                <a:t>Mục lục</a:t>
              </a:r>
            </a:p>
          </p:txBody>
        </p:sp>
        <p:sp>
          <p:nvSpPr>
            <p:cNvPr id="4" name="TextBox 4"/>
            <p:cNvSpPr txBox="1"/>
            <p:nvPr/>
          </p:nvSpPr>
          <p:spPr>
            <a:xfrm>
              <a:off x="0" y="-9525"/>
              <a:ext cx="9402289" cy="606425"/>
            </a:xfrm>
            <a:prstGeom prst="rect">
              <a:avLst/>
            </a:prstGeom>
          </p:spPr>
          <p:txBody>
            <a:bodyPr lIns="0" tIns="0" rIns="0" bIns="0" rtlCol="0" anchor="t">
              <a:spAutoFit/>
            </a:bodyPr>
            <a:lstStyle/>
            <a:p>
              <a:pPr>
                <a:lnSpc>
                  <a:spcPts val="3599"/>
                </a:lnSpc>
              </a:pPr>
              <a:r>
                <a:rPr lang="en-US" sz="2999" spc="89">
                  <a:solidFill>
                    <a:srgbClr val="FFBE40"/>
                  </a:solidFill>
                  <a:latin typeface="Roboto Bold"/>
                </a:rPr>
                <a:t>THUYẾT TRÌNH</a:t>
              </a:r>
            </a:p>
          </p:txBody>
        </p:sp>
      </p:grpSp>
      <p:grpSp>
        <p:nvGrpSpPr>
          <p:cNvPr id="5" name="Group 5"/>
          <p:cNvGrpSpPr/>
          <p:nvPr/>
        </p:nvGrpSpPr>
        <p:grpSpPr>
          <a:xfrm>
            <a:off x="9284360" y="3142788"/>
            <a:ext cx="7503319" cy="711087"/>
            <a:chOff x="0" y="-66675"/>
            <a:chExt cx="10004425" cy="948116"/>
          </a:xfrm>
        </p:grpSpPr>
        <p:grpSp>
          <p:nvGrpSpPr>
            <p:cNvPr id="6" name="Group 6"/>
            <p:cNvGrpSpPr/>
            <p:nvPr/>
          </p:nvGrpSpPr>
          <p:grpSpPr>
            <a:xfrm>
              <a:off x="0" y="651027"/>
              <a:ext cx="230414" cy="23041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8" name="TextBox 8"/>
            <p:cNvSpPr txBox="1"/>
            <p:nvPr/>
          </p:nvSpPr>
          <p:spPr>
            <a:xfrm>
              <a:off x="800555" y="-66675"/>
              <a:ext cx="9203870" cy="777991"/>
            </a:xfrm>
            <a:prstGeom prst="rect">
              <a:avLst/>
            </a:prstGeom>
          </p:spPr>
          <p:txBody>
            <a:bodyPr lIns="0" tIns="0" rIns="0" bIns="0" rtlCol="0" anchor="t">
              <a:spAutoFit/>
            </a:bodyPr>
            <a:lstStyle/>
            <a:p>
              <a:pPr>
                <a:lnSpc>
                  <a:spcPts val="4899"/>
                </a:lnSpc>
              </a:pPr>
              <a:r>
                <a:rPr lang="en-US" sz="3499" dirty="0">
                  <a:solidFill>
                    <a:srgbClr val="FFFFFF"/>
                  </a:solidFill>
                  <a:latin typeface="Roboto"/>
                </a:rPr>
                <a:t>Lý do </a:t>
              </a:r>
              <a:r>
                <a:rPr lang="en-US" sz="3499" dirty="0" err="1">
                  <a:solidFill>
                    <a:srgbClr val="FFFFFF"/>
                  </a:solidFill>
                  <a:latin typeface="Roboto"/>
                </a:rPr>
                <a:t>chọn</a:t>
              </a:r>
              <a:r>
                <a:rPr lang="en-US" sz="3499" dirty="0">
                  <a:solidFill>
                    <a:srgbClr val="FFFFFF"/>
                  </a:solidFill>
                  <a:latin typeface="Roboto"/>
                </a:rPr>
                <a:t> </a:t>
              </a:r>
              <a:r>
                <a:rPr lang="en-US" sz="3499" dirty="0" err="1">
                  <a:solidFill>
                    <a:srgbClr val="FFFFFF"/>
                  </a:solidFill>
                  <a:latin typeface="Roboto"/>
                </a:rPr>
                <a:t>đề</a:t>
              </a:r>
              <a:r>
                <a:rPr lang="en-US" sz="3499" dirty="0">
                  <a:solidFill>
                    <a:srgbClr val="FFFFFF"/>
                  </a:solidFill>
                  <a:latin typeface="Roboto"/>
                </a:rPr>
                <a:t> </a:t>
              </a:r>
              <a:r>
                <a:rPr lang="en-US" sz="3499" dirty="0" err="1">
                  <a:solidFill>
                    <a:srgbClr val="FFFFFF"/>
                  </a:solidFill>
                  <a:latin typeface="Roboto"/>
                </a:rPr>
                <a:t>tài</a:t>
              </a:r>
              <a:endParaRPr lang="en-US" sz="3499" dirty="0">
                <a:solidFill>
                  <a:srgbClr val="FFFFFF"/>
                </a:solidFill>
                <a:latin typeface="Roboto"/>
              </a:endParaRPr>
            </a:p>
          </p:txBody>
        </p:sp>
      </p:grpSp>
      <p:grpSp>
        <p:nvGrpSpPr>
          <p:cNvPr id="9" name="Group 9"/>
          <p:cNvGrpSpPr/>
          <p:nvPr/>
        </p:nvGrpSpPr>
        <p:grpSpPr>
          <a:xfrm>
            <a:off x="9284360" y="4689634"/>
            <a:ext cx="7503319" cy="711087"/>
            <a:chOff x="0" y="-66675"/>
            <a:chExt cx="10004425" cy="948116"/>
          </a:xfrm>
        </p:grpSpPr>
        <p:grpSp>
          <p:nvGrpSpPr>
            <p:cNvPr id="10" name="Group 10"/>
            <p:cNvGrpSpPr/>
            <p:nvPr/>
          </p:nvGrpSpPr>
          <p:grpSpPr>
            <a:xfrm>
              <a:off x="0" y="651027"/>
              <a:ext cx="230414" cy="23041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12" name="TextBox 12"/>
            <p:cNvSpPr txBox="1"/>
            <p:nvPr/>
          </p:nvSpPr>
          <p:spPr>
            <a:xfrm>
              <a:off x="800555" y="-66675"/>
              <a:ext cx="9203870" cy="777991"/>
            </a:xfrm>
            <a:prstGeom prst="rect">
              <a:avLst/>
            </a:prstGeom>
          </p:spPr>
          <p:txBody>
            <a:bodyPr lIns="0" tIns="0" rIns="0" bIns="0" rtlCol="0" anchor="t">
              <a:spAutoFit/>
            </a:bodyPr>
            <a:lstStyle/>
            <a:p>
              <a:pPr>
                <a:lnSpc>
                  <a:spcPts val="4899"/>
                </a:lnSpc>
              </a:pPr>
              <a:r>
                <a:rPr lang="en-US" sz="3499" dirty="0" err="1">
                  <a:solidFill>
                    <a:srgbClr val="FFFFFF"/>
                  </a:solidFill>
                  <a:latin typeface="Roboto"/>
                </a:rPr>
                <a:t>Giới</a:t>
              </a:r>
              <a:r>
                <a:rPr lang="en-US" sz="3499" dirty="0">
                  <a:solidFill>
                    <a:srgbClr val="FFFFFF"/>
                  </a:solidFill>
                  <a:latin typeface="Roboto"/>
                </a:rPr>
                <a:t> </a:t>
              </a:r>
              <a:r>
                <a:rPr lang="en-US" sz="3499" dirty="0" err="1">
                  <a:solidFill>
                    <a:srgbClr val="FFFFFF"/>
                  </a:solidFill>
                  <a:latin typeface="Roboto"/>
                </a:rPr>
                <a:t>thiệu</a:t>
              </a:r>
              <a:r>
                <a:rPr lang="en-US" sz="3499" dirty="0">
                  <a:solidFill>
                    <a:srgbClr val="FFFFFF"/>
                  </a:solidFill>
                  <a:latin typeface="Roboto"/>
                </a:rPr>
                <a:t> </a:t>
              </a:r>
              <a:r>
                <a:rPr lang="en-US" sz="3499" dirty="0" err="1">
                  <a:solidFill>
                    <a:srgbClr val="FFFFFF"/>
                  </a:solidFill>
                  <a:latin typeface="Roboto"/>
                </a:rPr>
                <a:t>các</a:t>
              </a:r>
              <a:r>
                <a:rPr lang="en-US" sz="3499" dirty="0">
                  <a:solidFill>
                    <a:srgbClr val="FFFFFF"/>
                  </a:solidFill>
                  <a:latin typeface="Roboto"/>
                </a:rPr>
                <a:t> </a:t>
              </a:r>
              <a:r>
                <a:rPr lang="en-US" sz="3499" dirty="0" err="1">
                  <a:solidFill>
                    <a:srgbClr val="FFFFFF"/>
                  </a:solidFill>
                  <a:latin typeface="Roboto"/>
                </a:rPr>
                <a:t>công</a:t>
              </a:r>
              <a:r>
                <a:rPr lang="en-US" sz="3499" dirty="0">
                  <a:solidFill>
                    <a:srgbClr val="FFFFFF"/>
                  </a:solidFill>
                  <a:latin typeface="Roboto"/>
                </a:rPr>
                <a:t> </a:t>
              </a:r>
              <a:r>
                <a:rPr lang="en-US" sz="3499" dirty="0" err="1">
                  <a:solidFill>
                    <a:srgbClr val="FFFFFF"/>
                  </a:solidFill>
                  <a:latin typeface="Roboto"/>
                </a:rPr>
                <a:t>cụ</a:t>
              </a:r>
              <a:endParaRPr lang="en-US" sz="3499" dirty="0">
                <a:solidFill>
                  <a:srgbClr val="FFFFFF"/>
                </a:solidFill>
                <a:latin typeface="Roboto"/>
              </a:endParaRPr>
            </a:p>
          </p:txBody>
        </p:sp>
      </p:grpSp>
      <p:grpSp>
        <p:nvGrpSpPr>
          <p:cNvPr id="13" name="Group 13"/>
          <p:cNvGrpSpPr/>
          <p:nvPr/>
        </p:nvGrpSpPr>
        <p:grpSpPr>
          <a:xfrm>
            <a:off x="9284360" y="7277100"/>
            <a:ext cx="7503319" cy="711087"/>
            <a:chOff x="0" y="-66675"/>
            <a:chExt cx="10004425" cy="948116"/>
          </a:xfrm>
        </p:grpSpPr>
        <p:grpSp>
          <p:nvGrpSpPr>
            <p:cNvPr id="14" name="Group 14"/>
            <p:cNvGrpSpPr/>
            <p:nvPr/>
          </p:nvGrpSpPr>
          <p:grpSpPr>
            <a:xfrm>
              <a:off x="0" y="651027"/>
              <a:ext cx="230414" cy="230414"/>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16" name="TextBox 16"/>
            <p:cNvSpPr txBox="1"/>
            <p:nvPr/>
          </p:nvSpPr>
          <p:spPr>
            <a:xfrm>
              <a:off x="800555" y="-66675"/>
              <a:ext cx="9203870" cy="777991"/>
            </a:xfrm>
            <a:prstGeom prst="rect">
              <a:avLst/>
            </a:prstGeom>
          </p:spPr>
          <p:txBody>
            <a:bodyPr lIns="0" tIns="0" rIns="0" bIns="0" rtlCol="0" anchor="t">
              <a:spAutoFit/>
            </a:bodyPr>
            <a:lstStyle/>
            <a:p>
              <a:pPr>
                <a:lnSpc>
                  <a:spcPts val="4899"/>
                </a:lnSpc>
              </a:pPr>
              <a:r>
                <a:rPr lang="en-US" sz="3499" dirty="0">
                  <a:solidFill>
                    <a:srgbClr val="FFFFFF"/>
                  </a:solidFill>
                  <a:latin typeface="Roboto"/>
                </a:rPr>
                <a:t>Demo </a:t>
              </a:r>
              <a:r>
                <a:rPr lang="en-US" sz="3499" dirty="0" err="1">
                  <a:solidFill>
                    <a:srgbClr val="FFFFFF"/>
                  </a:solidFill>
                  <a:latin typeface="Roboto"/>
                </a:rPr>
                <a:t>chạy</a:t>
              </a:r>
              <a:r>
                <a:rPr lang="en-US" sz="3499" dirty="0">
                  <a:solidFill>
                    <a:srgbClr val="FFFFFF"/>
                  </a:solidFill>
                  <a:latin typeface="Roboto"/>
                </a:rPr>
                <a:t> </a:t>
              </a:r>
              <a:r>
                <a:rPr lang="en-US" sz="3499" dirty="0" err="1">
                  <a:solidFill>
                    <a:srgbClr val="FFFFFF"/>
                  </a:solidFill>
                  <a:latin typeface="Roboto"/>
                </a:rPr>
                <a:t>đồ</a:t>
              </a:r>
              <a:r>
                <a:rPr lang="en-US" sz="3499" dirty="0">
                  <a:solidFill>
                    <a:srgbClr val="FFFFFF"/>
                  </a:solidFill>
                  <a:latin typeface="Roboto"/>
                </a:rPr>
                <a:t> </a:t>
              </a:r>
              <a:r>
                <a:rPr lang="en-US" sz="3499" dirty="0" err="1">
                  <a:solidFill>
                    <a:srgbClr val="FFFFFF"/>
                  </a:solidFill>
                  <a:latin typeface="Roboto"/>
                </a:rPr>
                <a:t>án</a:t>
              </a:r>
              <a:endParaRPr lang="en-US" sz="3499" dirty="0">
                <a:solidFill>
                  <a:srgbClr val="FFFFFF"/>
                </a:solidFill>
                <a:latin typeface="Roboto"/>
              </a:endParaRPr>
            </a:p>
          </p:txBody>
        </p:sp>
      </p:grpSp>
      <p:grpSp>
        <p:nvGrpSpPr>
          <p:cNvPr id="17" name="Group 13">
            <a:extLst>
              <a:ext uri="{FF2B5EF4-FFF2-40B4-BE49-F238E27FC236}">
                <a16:creationId xmlns:a16="http://schemas.microsoft.com/office/drawing/2014/main" id="{2C71F517-BB0E-F349-7ED7-696FD29CBEB8}"/>
              </a:ext>
            </a:extLst>
          </p:cNvPr>
          <p:cNvGrpSpPr/>
          <p:nvPr/>
        </p:nvGrpSpPr>
        <p:grpSpPr>
          <a:xfrm>
            <a:off x="9275221" y="6077581"/>
            <a:ext cx="7503319" cy="711087"/>
            <a:chOff x="0" y="-66675"/>
            <a:chExt cx="10004425" cy="948116"/>
          </a:xfrm>
        </p:grpSpPr>
        <p:grpSp>
          <p:nvGrpSpPr>
            <p:cNvPr id="18" name="Group 14">
              <a:extLst>
                <a:ext uri="{FF2B5EF4-FFF2-40B4-BE49-F238E27FC236}">
                  <a16:creationId xmlns:a16="http://schemas.microsoft.com/office/drawing/2014/main" id="{D83E1ED1-CB86-EEFA-F306-9E1126A4921C}"/>
                </a:ext>
              </a:extLst>
            </p:cNvPr>
            <p:cNvGrpSpPr/>
            <p:nvPr/>
          </p:nvGrpSpPr>
          <p:grpSpPr>
            <a:xfrm>
              <a:off x="0" y="651027"/>
              <a:ext cx="230414" cy="230414"/>
              <a:chOff x="0" y="0"/>
              <a:chExt cx="6350000" cy="6350000"/>
            </a:xfrm>
          </p:grpSpPr>
          <p:sp>
            <p:nvSpPr>
              <p:cNvPr id="20" name="Freeform 15">
                <a:extLst>
                  <a:ext uri="{FF2B5EF4-FFF2-40B4-BE49-F238E27FC236}">
                    <a16:creationId xmlns:a16="http://schemas.microsoft.com/office/drawing/2014/main" id="{6BF90E77-01B4-BABC-403B-0B78CBB7292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E40"/>
              </a:solidFill>
            </p:spPr>
          </p:sp>
        </p:grpSp>
        <p:sp>
          <p:nvSpPr>
            <p:cNvPr id="19" name="TextBox 16">
              <a:extLst>
                <a:ext uri="{FF2B5EF4-FFF2-40B4-BE49-F238E27FC236}">
                  <a16:creationId xmlns:a16="http://schemas.microsoft.com/office/drawing/2014/main" id="{CD1D2A3D-FBC9-18D2-33CA-0DB9DFA2BE7B}"/>
                </a:ext>
              </a:extLst>
            </p:cNvPr>
            <p:cNvSpPr txBox="1"/>
            <p:nvPr/>
          </p:nvSpPr>
          <p:spPr>
            <a:xfrm>
              <a:off x="800555" y="-66675"/>
              <a:ext cx="9203870" cy="777991"/>
            </a:xfrm>
            <a:prstGeom prst="rect">
              <a:avLst/>
            </a:prstGeom>
          </p:spPr>
          <p:txBody>
            <a:bodyPr lIns="0" tIns="0" rIns="0" bIns="0" rtlCol="0" anchor="t">
              <a:spAutoFit/>
            </a:bodyPr>
            <a:lstStyle/>
            <a:p>
              <a:pPr>
                <a:lnSpc>
                  <a:spcPts val="4899"/>
                </a:lnSpc>
              </a:pPr>
              <a:r>
                <a:rPr lang="en-US" sz="3499" dirty="0" err="1">
                  <a:solidFill>
                    <a:srgbClr val="FFFFFF"/>
                  </a:solidFill>
                  <a:latin typeface="Roboto"/>
                </a:rPr>
                <a:t>Cấu</a:t>
              </a:r>
              <a:r>
                <a:rPr lang="en-US" sz="3499" dirty="0">
                  <a:solidFill>
                    <a:srgbClr val="FFFFFF"/>
                  </a:solidFill>
                  <a:latin typeface="Roboto"/>
                </a:rPr>
                <a:t> </a:t>
              </a:r>
              <a:r>
                <a:rPr lang="en-US" sz="3499" dirty="0" err="1">
                  <a:solidFill>
                    <a:srgbClr val="FFFFFF"/>
                  </a:solidFill>
                  <a:latin typeface="Roboto"/>
                </a:rPr>
                <a:t>trúc</a:t>
              </a:r>
              <a:r>
                <a:rPr lang="en-US" sz="3499" dirty="0">
                  <a:solidFill>
                    <a:srgbClr val="FFFFFF"/>
                  </a:solidFill>
                  <a:latin typeface="Roboto"/>
                </a:rPr>
                <a:t> </a:t>
              </a:r>
              <a:r>
                <a:rPr lang="en-US" sz="3499" dirty="0" err="1">
                  <a:solidFill>
                    <a:srgbClr val="FFFFFF"/>
                  </a:solidFill>
                  <a:latin typeface="Roboto"/>
                </a:rPr>
                <a:t>của</a:t>
              </a:r>
              <a:r>
                <a:rPr lang="en-US" sz="3499" dirty="0">
                  <a:solidFill>
                    <a:srgbClr val="FFFFFF"/>
                  </a:solidFill>
                  <a:latin typeface="Roboto"/>
                </a:rPr>
                <a:t> </a:t>
              </a:r>
              <a:r>
                <a:rPr lang="en-US" sz="3499" dirty="0" err="1">
                  <a:solidFill>
                    <a:srgbClr val="FFFFFF"/>
                  </a:solidFill>
                  <a:latin typeface="Roboto"/>
                </a:rPr>
                <a:t>đồ</a:t>
              </a:r>
              <a:r>
                <a:rPr lang="en-US" sz="3499" dirty="0">
                  <a:solidFill>
                    <a:srgbClr val="FFFFFF"/>
                  </a:solidFill>
                  <a:latin typeface="Roboto"/>
                </a:rPr>
                <a:t> </a:t>
              </a:r>
              <a:r>
                <a:rPr lang="en-US" sz="3499" dirty="0" err="1">
                  <a:solidFill>
                    <a:srgbClr val="FFFFFF"/>
                  </a:solidFill>
                  <a:latin typeface="Roboto"/>
                </a:rPr>
                <a:t>án</a:t>
              </a:r>
              <a:endParaRPr lang="en-US" sz="3499" dirty="0">
                <a:solidFill>
                  <a:srgbClr val="FFFFFF"/>
                </a:solidFill>
                <a:latin typeface="Roboto"/>
              </a:endParaRPr>
            </a:p>
          </p:txBody>
        </p:sp>
      </p:grpSp>
      <p:sp>
        <p:nvSpPr>
          <p:cNvPr id="21" name="Slide Number Placeholder 20">
            <a:extLst>
              <a:ext uri="{FF2B5EF4-FFF2-40B4-BE49-F238E27FC236}">
                <a16:creationId xmlns:a16="http://schemas.microsoft.com/office/drawing/2014/main" id="{196C68DE-CB1E-F334-A2C1-8C6CDA256CD3}"/>
              </a:ext>
            </a:extLst>
          </p:cNvPr>
          <p:cNvSpPr>
            <a:spLocks noGrp="1"/>
          </p:cNvSpPr>
          <p:nvPr>
            <p:ph type="sldNum" sz="quarter" idx="12"/>
          </p:nvPr>
        </p:nvSpPr>
        <p:spPr>
          <a:xfrm>
            <a:off x="17071471" y="9531633"/>
            <a:ext cx="1216529" cy="755367"/>
          </a:xfrm>
        </p:spPr>
        <p:txBody>
          <a:bodyPr/>
          <a:lstStyle/>
          <a:p>
            <a:fld id="{B6F15528-21DE-4FAA-801E-634DDDAF4B2B}"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AD51BA-837A-2D5F-C716-077CFC994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0" y="1714500"/>
            <a:ext cx="4191000" cy="5210810"/>
          </a:xfrm>
          <a:prstGeom prst="rect">
            <a:avLst/>
          </a:prstGeom>
        </p:spPr>
      </p:pic>
      <p:sp>
        <p:nvSpPr>
          <p:cNvPr id="2" name="Slide Number Placeholder 1">
            <a:extLst>
              <a:ext uri="{FF2B5EF4-FFF2-40B4-BE49-F238E27FC236}">
                <a16:creationId xmlns:a16="http://schemas.microsoft.com/office/drawing/2014/main" id="{FE73166E-9259-D7D1-B53F-67BE898D80E7}"/>
              </a:ext>
            </a:extLst>
          </p:cNvPr>
          <p:cNvSpPr>
            <a:spLocks noGrp="1"/>
          </p:cNvSpPr>
          <p:nvPr>
            <p:ph type="sldNum" sz="quarter" idx="12"/>
          </p:nvPr>
        </p:nvSpPr>
        <p:spPr>
          <a:xfrm>
            <a:off x="17071471" y="9531633"/>
            <a:ext cx="1216529" cy="755367"/>
          </a:xfrm>
        </p:spPr>
        <p:txBody>
          <a:bodyPr/>
          <a:lstStyle/>
          <a:p>
            <a:fld id="{B6F15528-21DE-4FAA-801E-634DDDAF4B2B}" type="slidenum">
              <a:rPr lang="en-US" smtClean="0"/>
              <a:pPr/>
              <a:t>20</a:t>
            </a:fld>
            <a:endParaRPr lang="en-US" dirty="0"/>
          </a:p>
        </p:txBody>
      </p:sp>
    </p:spTree>
    <p:extLst>
      <p:ext uri="{BB962C8B-B14F-4D97-AF65-F5344CB8AC3E}">
        <p14:creationId xmlns:p14="http://schemas.microsoft.com/office/powerpoint/2010/main" val="1275941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extBox 2"/>
          <p:cNvSpPr txBox="1"/>
          <p:nvPr/>
        </p:nvSpPr>
        <p:spPr>
          <a:xfrm>
            <a:off x="4686253" y="2626451"/>
            <a:ext cx="8915494" cy="5424624"/>
          </a:xfrm>
          <a:prstGeom prst="rect">
            <a:avLst/>
          </a:prstGeom>
        </p:spPr>
        <p:txBody>
          <a:bodyPr lIns="0" tIns="0" rIns="0" bIns="0" rtlCol="0" anchor="t">
            <a:spAutoFit/>
          </a:bodyPr>
          <a:lstStyle/>
          <a:p>
            <a:pPr algn="ctr">
              <a:lnSpc>
                <a:spcPts val="20812"/>
              </a:lnSpc>
            </a:pPr>
            <a:r>
              <a:rPr lang="en-US" sz="20812">
                <a:solidFill>
                  <a:srgbClr val="FF9E5E"/>
                </a:solidFill>
                <a:latin typeface="Barlow SemiCondensed Bold Bold"/>
              </a:rPr>
              <a:t>THANK YOU</a:t>
            </a:r>
          </a:p>
        </p:txBody>
      </p:sp>
      <p:sp>
        <p:nvSpPr>
          <p:cNvPr id="3" name="Slide Number Placeholder 2">
            <a:extLst>
              <a:ext uri="{FF2B5EF4-FFF2-40B4-BE49-F238E27FC236}">
                <a16:creationId xmlns:a16="http://schemas.microsoft.com/office/drawing/2014/main" id="{04437EBE-7496-7DD2-D730-E001622859E8}"/>
              </a:ext>
            </a:extLst>
          </p:cNvPr>
          <p:cNvSpPr>
            <a:spLocks noGrp="1"/>
          </p:cNvSpPr>
          <p:nvPr>
            <p:ph type="sldNum" sz="quarter" idx="12"/>
          </p:nvPr>
        </p:nvSpPr>
        <p:spPr>
          <a:xfrm>
            <a:off x="17076233" y="9531633"/>
            <a:ext cx="1216529" cy="755367"/>
          </a:xfrm>
        </p:spPr>
        <p:txBody>
          <a:bodyPr/>
          <a:lstStyle/>
          <a:p>
            <a:fld id="{B6F15528-21DE-4FAA-801E-634DDDAF4B2B}" type="slidenum">
              <a:rPr lang="en-US" smtClean="0"/>
              <a:pPr/>
              <a:t>21</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892464" y="2641917"/>
            <a:ext cx="14503072" cy="2538639"/>
            <a:chOff x="0" y="0"/>
            <a:chExt cx="19337429" cy="3384851"/>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176279" y="0"/>
              <a:ext cx="984870" cy="748501"/>
            </a:xfrm>
            <a:prstGeom prst="rect">
              <a:avLst/>
            </a:prstGeom>
          </p:spPr>
        </p:pic>
        <p:sp>
          <p:nvSpPr>
            <p:cNvPr id="5" name="TextBox 5"/>
            <p:cNvSpPr txBox="1"/>
            <p:nvPr/>
          </p:nvSpPr>
          <p:spPr>
            <a:xfrm>
              <a:off x="0" y="1845969"/>
              <a:ext cx="19337429" cy="1538882"/>
            </a:xfrm>
            <a:prstGeom prst="rect">
              <a:avLst/>
            </a:prstGeom>
          </p:spPr>
          <p:txBody>
            <a:bodyPr lIns="0" tIns="0" rIns="0" bIns="0" rtlCol="0" anchor="t">
              <a:spAutoFit/>
            </a:bodyPr>
            <a:lstStyle/>
            <a:p>
              <a:pPr algn="ctr">
                <a:lnSpc>
                  <a:spcPts val="9000"/>
                </a:lnSpc>
              </a:pPr>
              <a:r>
                <a:rPr lang="en-US" sz="7500" dirty="0">
                  <a:solidFill>
                    <a:srgbClr val="FFFFFF"/>
                  </a:solidFill>
                  <a:latin typeface="Roboto Bold"/>
                </a:rPr>
                <a:t>I. Lý do </a:t>
              </a:r>
              <a:r>
                <a:rPr lang="en-US" sz="7500" dirty="0" err="1">
                  <a:solidFill>
                    <a:srgbClr val="FFFFFF"/>
                  </a:solidFill>
                  <a:latin typeface="Roboto Bold"/>
                </a:rPr>
                <a:t>chọn</a:t>
              </a:r>
              <a:r>
                <a:rPr lang="en-US" sz="7500" dirty="0">
                  <a:solidFill>
                    <a:srgbClr val="FFFFFF"/>
                  </a:solidFill>
                  <a:latin typeface="Roboto Bold"/>
                </a:rPr>
                <a:t> </a:t>
              </a:r>
              <a:r>
                <a:rPr lang="en-US" sz="7500" dirty="0" err="1">
                  <a:solidFill>
                    <a:srgbClr val="FFFFFF"/>
                  </a:solidFill>
                  <a:latin typeface="Roboto Bold"/>
                </a:rPr>
                <a:t>đồ</a:t>
              </a:r>
              <a:r>
                <a:rPr lang="en-US" sz="7500" dirty="0">
                  <a:solidFill>
                    <a:srgbClr val="FFFFFF"/>
                  </a:solidFill>
                  <a:latin typeface="Roboto Bold"/>
                </a:rPr>
                <a:t> </a:t>
              </a:r>
              <a:r>
                <a:rPr lang="en-US" sz="7500" dirty="0" err="1">
                  <a:solidFill>
                    <a:srgbClr val="FFFFFF"/>
                  </a:solidFill>
                  <a:latin typeface="Roboto Bold"/>
                </a:rPr>
                <a:t>án</a:t>
              </a:r>
              <a:endParaRPr lang="en-US" sz="7500" dirty="0">
                <a:solidFill>
                  <a:srgbClr val="FFBE40"/>
                </a:solidFill>
                <a:latin typeface="Roboto Bold"/>
              </a:endParaRPr>
            </a:p>
          </p:txBody>
        </p:sp>
      </p:grpSp>
      <p:sp>
        <p:nvSpPr>
          <p:cNvPr id="6" name="Slide Number Placeholder 5">
            <a:extLst>
              <a:ext uri="{FF2B5EF4-FFF2-40B4-BE49-F238E27FC236}">
                <a16:creationId xmlns:a16="http://schemas.microsoft.com/office/drawing/2014/main" id="{250E41CF-C11E-3DE9-4EA9-44A35B1F9450}"/>
              </a:ext>
            </a:extLst>
          </p:cNvPr>
          <p:cNvSpPr>
            <a:spLocks noGrp="1"/>
          </p:cNvSpPr>
          <p:nvPr>
            <p:ph type="sldNum" sz="quarter" idx="12"/>
          </p:nvPr>
        </p:nvSpPr>
        <p:spPr>
          <a:xfrm>
            <a:off x="17061946" y="9512583"/>
            <a:ext cx="1216529" cy="755367"/>
          </a:xfrm>
        </p:spPr>
        <p:txBody>
          <a:bodyPr/>
          <a:lstStyle/>
          <a:p>
            <a:fld id="{B6F15528-21DE-4FAA-801E-634DDDAF4B2B}"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19800" y="1402556"/>
            <a:ext cx="10831236" cy="7671928"/>
            <a:chOff x="0" y="-9525"/>
            <a:chExt cx="14441648" cy="10229237"/>
          </a:xfrm>
        </p:grpSpPr>
        <p:sp>
          <p:nvSpPr>
            <p:cNvPr id="3" name="TextBox 3"/>
            <p:cNvSpPr txBox="1"/>
            <p:nvPr/>
          </p:nvSpPr>
          <p:spPr>
            <a:xfrm>
              <a:off x="0" y="-9525"/>
              <a:ext cx="14441648" cy="1635125"/>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090909"/>
                  </a:solidFill>
                  <a:latin typeface="Roboto Bold"/>
                </a:rPr>
                <a:t>Lý do</a:t>
              </a:r>
            </a:p>
          </p:txBody>
        </p:sp>
        <p:sp>
          <p:nvSpPr>
            <p:cNvPr id="4" name="TextBox 4"/>
            <p:cNvSpPr txBox="1"/>
            <p:nvPr/>
          </p:nvSpPr>
          <p:spPr>
            <a:xfrm>
              <a:off x="0" y="2331655"/>
              <a:ext cx="14441648" cy="7888057"/>
            </a:xfrm>
            <a:prstGeom prst="rect">
              <a:avLst/>
            </a:prstGeom>
          </p:spPr>
          <p:txBody>
            <a:bodyPr lIns="0" tIns="0" rIns="0" bIns="0" rtlCol="0" anchor="t">
              <a:spAutoFit/>
            </a:bodyPr>
            <a:lstStyle/>
            <a:p>
              <a:pPr marL="647698" lvl="1" indent="-323849" algn="just">
                <a:lnSpc>
                  <a:spcPts val="4199"/>
                </a:lnSpc>
                <a:buFont typeface="Arial"/>
                <a:buChar char="•"/>
              </a:pPr>
              <a:r>
                <a:rPr lang="en-US" sz="2999" dirty="0">
                  <a:solidFill>
                    <a:srgbClr val="090909"/>
                  </a:solidFill>
                  <a:latin typeface="Roboto Bold"/>
                </a:rPr>
                <a:t>Lý do 1: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Muốn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thỏa</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mãn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trí</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tưởng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tượng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của</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bản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thân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và</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qua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đồ</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án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này</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muốn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khám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phá</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được</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giới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hạn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của</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bản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thân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a:t>
              </a:r>
            </a:p>
            <a:p>
              <a:pPr marL="647698" lvl="1" indent="-323849" algn="just">
                <a:lnSpc>
                  <a:spcPts val="4199"/>
                </a:lnSpc>
                <a:buFont typeface="Arial"/>
                <a:buChar char="•"/>
              </a:pPr>
              <a:r>
                <a:rPr lang="en-US" sz="2999" dirty="0">
                  <a:solidFill>
                    <a:srgbClr val="090909"/>
                  </a:solidFill>
                  <a:latin typeface="Roboto Bold" panose="02000000000000000000" charset="0"/>
                  <a:ea typeface="Roboto Bold" panose="02000000000000000000" charset="0"/>
                </a:rPr>
                <a:t>Lý do 2: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Em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nảy</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ra</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ý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tưởng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này</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là</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khi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em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đi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bộ</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xung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quanh</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chỗ</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khu</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vực</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em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sinh</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sống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em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chợt</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nhớ</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về</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sân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chơi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hồi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xưa</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hiện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nay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là</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một</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quán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ăn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nơi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chứa</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đựng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bao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nhiêu</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kỉ</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niệm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tuổi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thơ</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của</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em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Để</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có</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thể</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lưu</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giữ</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hình</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dung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nó</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một</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cách</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cụ</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thể</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em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đã</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chọn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chủ</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đề</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này</a:t>
              </a:r>
              <a:endParaRPr lang="en-US" sz="2999" dirty="0">
                <a:solidFill>
                  <a:srgbClr val="090909"/>
                </a:solidFill>
                <a:latin typeface="Roboto" panose="02000000000000000000" pitchFamily="2" charset="0"/>
                <a:ea typeface="Roboto" panose="02000000000000000000" pitchFamily="2" charset="0"/>
                <a:cs typeface="Roboto" panose="02000000000000000000" pitchFamily="2" charset="0"/>
              </a:endParaRPr>
            </a:p>
            <a:p>
              <a:pPr marL="647698" lvl="1" indent="-323849" algn="just">
                <a:lnSpc>
                  <a:spcPts val="4199"/>
                </a:lnSpc>
                <a:buFont typeface="Arial"/>
                <a:buChar char="•"/>
              </a:pPr>
              <a:r>
                <a:rPr lang="en-US" sz="2999" dirty="0">
                  <a:solidFill>
                    <a:srgbClr val="090909"/>
                  </a:solidFill>
                  <a:latin typeface="Roboto Bold" panose="02000000000000000000" charset="0"/>
                  <a:ea typeface="Roboto Bold" panose="02000000000000000000" charset="0"/>
                </a:rPr>
                <a:t>Lý do 3: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Em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mong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muốn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người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dùng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ghé</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thăm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trang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web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của</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em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cảm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thấy</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yên</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bình</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và</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thoải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mái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sau</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một</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ngày</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làm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việc</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học</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tập</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căng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thẳng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và</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gợi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nhớ</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những</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kỷ</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niệm</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tươi</a:t>
              </a:r>
              <a:r>
                <a:rPr lang="en-US" sz="2999" dirty="0">
                  <a:solidFill>
                    <a:srgbClr val="090909"/>
                  </a:solidFill>
                  <a:latin typeface="Roboto" panose="02000000000000000000" pitchFamily="2" charset="0"/>
                  <a:ea typeface="Roboto" panose="02000000000000000000" pitchFamily="2" charset="0"/>
                  <a:cs typeface="Roboto" panose="02000000000000000000" pitchFamily="2" charset="0"/>
                </a:rPr>
                <a:t> </a:t>
              </a:r>
              <a:r>
                <a:rPr lang="en-US" sz="2999" dirty="0" err="1">
                  <a:solidFill>
                    <a:srgbClr val="090909"/>
                  </a:solidFill>
                  <a:latin typeface="Roboto" panose="02000000000000000000" pitchFamily="2" charset="0"/>
                  <a:ea typeface="Roboto" panose="02000000000000000000" pitchFamily="2" charset="0"/>
                  <a:cs typeface="Roboto" panose="02000000000000000000" pitchFamily="2" charset="0"/>
                </a:rPr>
                <a:t>đẹp</a:t>
              </a:r>
              <a:endParaRPr lang="en-US" sz="2999" dirty="0">
                <a:solidFill>
                  <a:srgbClr val="090909"/>
                </a:solidFill>
                <a:latin typeface="Roboto Bold" panose="02000000000000000000" charset="0"/>
                <a:ea typeface="Roboto Bold" panose="02000000000000000000" charset="0"/>
              </a:endParaRPr>
            </a:p>
            <a:p>
              <a:pPr marL="0" lvl="1" indent="0" algn="just">
                <a:lnSpc>
                  <a:spcPts val="4619"/>
                </a:lnSpc>
                <a:spcBef>
                  <a:spcPct val="0"/>
                </a:spcBef>
              </a:pPr>
              <a:endParaRPr lang="en-US" sz="2999" dirty="0">
                <a:solidFill>
                  <a:srgbClr val="090909"/>
                </a:solidFill>
                <a:latin typeface="Arimo"/>
              </a:endParaRPr>
            </a:p>
          </p:txBody>
        </p:sp>
      </p:grpSp>
      <p:pic>
        <p:nvPicPr>
          <p:cNvPr id="5" name="Picture 5"/>
          <p:cNvPicPr>
            <a:picLocks noChangeAspect="1"/>
          </p:cNvPicPr>
          <p:nvPr/>
        </p:nvPicPr>
        <p:blipFill>
          <a:blip r:embed="rId2"/>
          <a:srcRect l="61851" r="2592"/>
          <a:stretch>
            <a:fillRect/>
          </a:stretch>
        </p:blipFill>
        <p:spPr>
          <a:xfrm>
            <a:off x="0" y="0"/>
            <a:ext cx="5486400" cy="10287000"/>
          </a:xfrm>
          <a:prstGeom prst="rect">
            <a:avLst/>
          </a:prstGeom>
        </p:spPr>
      </p:pic>
      <p:sp>
        <p:nvSpPr>
          <p:cNvPr id="6" name="Slide Number Placeholder 5">
            <a:extLst>
              <a:ext uri="{FF2B5EF4-FFF2-40B4-BE49-F238E27FC236}">
                <a16:creationId xmlns:a16="http://schemas.microsoft.com/office/drawing/2014/main" id="{1F71292C-E284-B834-666D-79E3B0F02291}"/>
              </a:ext>
            </a:extLst>
          </p:cNvPr>
          <p:cNvSpPr>
            <a:spLocks noGrp="1"/>
          </p:cNvSpPr>
          <p:nvPr>
            <p:ph type="sldNum" sz="quarter" idx="12"/>
          </p:nvPr>
        </p:nvSpPr>
        <p:spPr>
          <a:xfrm>
            <a:off x="17042896" y="9512583"/>
            <a:ext cx="1216529" cy="755367"/>
          </a:xfrm>
        </p:spPr>
        <p:txBody>
          <a:bodyPr/>
          <a:lstStyle/>
          <a:p>
            <a:fld id="{B6F15528-21DE-4FAA-801E-634DDDAF4B2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1892464" y="2641917"/>
            <a:ext cx="14503072" cy="2538639"/>
            <a:chOff x="0" y="0"/>
            <a:chExt cx="19337429" cy="3384851"/>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176279" y="0"/>
              <a:ext cx="984870" cy="748501"/>
            </a:xfrm>
            <a:prstGeom prst="rect">
              <a:avLst/>
            </a:prstGeom>
          </p:spPr>
        </p:pic>
        <p:sp>
          <p:nvSpPr>
            <p:cNvPr id="5" name="TextBox 5"/>
            <p:cNvSpPr txBox="1"/>
            <p:nvPr/>
          </p:nvSpPr>
          <p:spPr>
            <a:xfrm>
              <a:off x="0" y="1845969"/>
              <a:ext cx="19337429" cy="1538882"/>
            </a:xfrm>
            <a:prstGeom prst="rect">
              <a:avLst/>
            </a:prstGeom>
          </p:spPr>
          <p:txBody>
            <a:bodyPr lIns="0" tIns="0" rIns="0" bIns="0" rtlCol="0" anchor="t">
              <a:spAutoFit/>
            </a:bodyPr>
            <a:lstStyle/>
            <a:p>
              <a:pPr algn="ctr">
                <a:lnSpc>
                  <a:spcPts val="9000"/>
                </a:lnSpc>
              </a:pPr>
              <a:r>
                <a:rPr lang="en-US" sz="7500" dirty="0">
                  <a:solidFill>
                    <a:srgbClr val="FFFFFF"/>
                  </a:solidFill>
                  <a:latin typeface="Roboto Bold"/>
                </a:rPr>
                <a:t>II. </a:t>
              </a:r>
              <a:r>
                <a:rPr lang="en-US" sz="7500" dirty="0" err="1">
                  <a:solidFill>
                    <a:srgbClr val="FFFFFF"/>
                  </a:solidFill>
                  <a:latin typeface="Roboto Bold"/>
                </a:rPr>
                <a:t>Các</a:t>
              </a:r>
              <a:r>
                <a:rPr lang="en-US" sz="7500" dirty="0">
                  <a:solidFill>
                    <a:srgbClr val="FFFFFF"/>
                  </a:solidFill>
                  <a:latin typeface="Roboto Bold"/>
                </a:rPr>
                <a:t> </a:t>
              </a:r>
              <a:r>
                <a:rPr lang="en-US" sz="7500" dirty="0" err="1">
                  <a:solidFill>
                    <a:srgbClr val="FFFFFF"/>
                  </a:solidFill>
                  <a:latin typeface="Roboto Bold"/>
                </a:rPr>
                <a:t>công</a:t>
              </a:r>
              <a:r>
                <a:rPr lang="en-US" sz="7500" dirty="0">
                  <a:solidFill>
                    <a:srgbClr val="FFFFFF"/>
                  </a:solidFill>
                  <a:latin typeface="Roboto Bold"/>
                </a:rPr>
                <a:t> </a:t>
              </a:r>
              <a:r>
                <a:rPr lang="en-US" sz="7500" dirty="0" err="1">
                  <a:solidFill>
                    <a:srgbClr val="FFFFFF"/>
                  </a:solidFill>
                  <a:latin typeface="Roboto Bold"/>
                </a:rPr>
                <a:t>cụ</a:t>
              </a:r>
              <a:r>
                <a:rPr lang="en-US" sz="7500" dirty="0">
                  <a:solidFill>
                    <a:srgbClr val="FFFFFF"/>
                  </a:solidFill>
                  <a:latin typeface="Roboto Bold"/>
                </a:rPr>
                <a:t> </a:t>
              </a:r>
              <a:endParaRPr lang="en-US" sz="7500" dirty="0">
                <a:solidFill>
                  <a:srgbClr val="FFBE40"/>
                </a:solidFill>
                <a:latin typeface="Roboto Bold"/>
              </a:endParaRPr>
            </a:p>
          </p:txBody>
        </p:sp>
      </p:grpSp>
      <p:sp>
        <p:nvSpPr>
          <p:cNvPr id="6" name="Slide Number Placeholder 5">
            <a:extLst>
              <a:ext uri="{FF2B5EF4-FFF2-40B4-BE49-F238E27FC236}">
                <a16:creationId xmlns:a16="http://schemas.microsoft.com/office/drawing/2014/main" id="{BE05DFE0-C72C-66F2-A024-5B3281E167CC}"/>
              </a:ext>
            </a:extLst>
          </p:cNvPr>
          <p:cNvSpPr>
            <a:spLocks noGrp="1"/>
          </p:cNvSpPr>
          <p:nvPr>
            <p:ph type="sldNum" sz="quarter" idx="12"/>
          </p:nvPr>
        </p:nvSpPr>
        <p:spPr>
          <a:xfrm>
            <a:off x="17071471" y="9531633"/>
            <a:ext cx="1216529" cy="755367"/>
          </a:xfrm>
        </p:spPr>
        <p:txBody>
          <a:bodyPr/>
          <a:lstStyle/>
          <a:p>
            <a:fld id="{B6F15528-21DE-4FAA-801E-634DDDAF4B2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612393" cy="10287000"/>
          </a:xfrm>
          <a:prstGeom prst="rect">
            <a:avLst/>
          </a:prstGeom>
          <a:solidFill>
            <a:srgbClr val="FFBE40"/>
          </a:solidFill>
        </p:spPr>
      </p:sp>
      <p:grpSp>
        <p:nvGrpSpPr>
          <p:cNvPr id="4" name="Group 4"/>
          <p:cNvGrpSpPr/>
          <p:nvPr/>
        </p:nvGrpSpPr>
        <p:grpSpPr>
          <a:xfrm>
            <a:off x="112409" y="2171700"/>
            <a:ext cx="6499984" cy="2611548"/>
            <a:chOff x="0" y="0"/>
            <a:chExt cx="8666646" cy="3482064"/>
          </a:xfrm>
        </p:grpSpPr>
        <p:sp>
          <p:nvSpPr>
            <p:cNvPr id="5" name="TextBox 5"/>
            <p:cNvSpPr txBox="1"/>
            <p:nvPr/>
          </p:nvSpPr>
          <p:spPr>
            <a:xfrm>
              <a:off x="0" y="-9525"/>
              <a:ext cx="8666646" cy="2524125"/>
            </a:xfrm>
            <a:prstGeom prst="rect">
              <a:avLst/>
            </a:prstGeom>
          </p:spPr>
          <p:txBody>
            <a:bodyPr lIns="0" tIns="0" rIns="0" bIns="0" rtlCol="0" anchor="t">
              <a:spAutoFit/>
            </a:bodyPr>
            <a:lstStyle/>
            <a:p>
              <a:pPr algn="ctr">
                <a:lnSpc>
                  <a:spcPts val="7440"/>
                </a:lnSpc>
              </a:pPr>
              <a:r>
                <a:rPr lang="en-US" sz="6200" dirty="0">
                  <a:solidFill>
                    <a:srgbClr val="090909"/>
                  </a:solidFill>
                  <a:latin typeface="Roboto Bold"/>
                </a:rPr>
                <a:t>1. </a:t>
              </a:r>
            </a:p>
            <a:p>
              <a:pPr marL="0" lvl="0" indent="0" algn="ctr">
                <a:lnSpc>
                  <a:spcPts val="7439"/>
                </a:lnSpc>
                <a:spcBef>
                  <a:spcPct val="0"/>
                </a:spcBef>
              </a:pPr>
              <a:r>
                <a:rPr lang="en-US" sz="6199" dirty="0">
                  <a:solidFill>
                    <a:srgbClr val="090909"/>
                  </a:solidFill>
                  <a:latin typeface="Roboto Bold"/>
                </a:rPr>
                <a:t>Webpack</a:t>
              </a:r>
            </a:p>
          </p:txBody>
        </p:sp>
        <p:sp>
          <p:nvSpPr>
            <p:cNvPr id="6" name="TextBox 6"/>
            <p:cNvSpPr txBox="1"/>
            <p:nvPr/>
          </p:nvSpPr>
          <p:spPr>
            <a:xfrm>
              <a:off x="0" y="2925381"/>
              <a:ext cx="8666646" cy="556683"/>
            </a:xfrm>
            <a:prstGeom prst="rect">
              <a:avLst/>
            </a:prstGeom>
          </p:spPr>
          <p:txBody>
            <a:bodyPr lIns="0" tIns="0" rIns="0" bIns="0" rtlCol="0" anchor="t">
              <a:spAutoFit/>
            </a:bodyPr>
            <a:lstStyle/>
            <a:p>
              <a:pPr marL="0" lvl="1" indent="0" algn="l">
                <a:lnSpc>
                  <a:spcPts val="3500"/>
                </a:lnSpc>
                <a:spcBef>
                  <a:spcPct val="0"/>
                </a:spcBef>
              </a:pPr>
              <a:endParaRPr/>
            </a:p>
          </p:txBody>
        </p:sp>
      </p:grpSp>
      <p:sp>
        <p:nvSpPr>
          <p:cNvPr id="7" name="TextBox 7"/>
          <p:cNvSpPr txBox="1"/>
          <p:nvPr/>
        </p:nvSpPr>
        <p:spPr>
          <a:xfrm>
            <a:off x="7148946" y="293024"/>
            <a:ext cx="10707049" cy="2818079"/>
          </a:xfrm>
          <a:prstGeom prst="rect">
            <a:avLst/>
          </a:prstGeom>
        </p:spPr>
        <p:txBody>
          <a:bodyPr lIns="0" tIns="0" rIns="0" bIns="0" rtlCol="0" anchor="t">
            <a:spAutoFit/>
          </a:bodyPr>
          <a:lstStyle/>
          <a:p>
            <a:pPr algn="just">
              <a:lnSpc>
                <a:spcPts val="4479"/>
              </a:lnSpc>
            </a:pPr>
            <a:r>
              <a:rPr lang="vi-VN" sz="2400" b="0" i="0" dirty="0" err="1">
                <a:solidFill>
                  <a:srgbClr val="333333"/>
                </a:solidFill>
                <a:effectLst/>
                <a:latin typeface="Roboto" panose="02000000000000000000" pitchFamily="2" charset="0"/>
                <a:ea typeface="Roboto" panose="02000000000000000000" pitchFamily="2" charset="0"/>
                <a:cs typeface="Roboto" panose="02000000000000000000" pitchFamily="2" charset="0"/>
              </a:rPr>
              <a:t>Webpack</a:t>
            </a:r>
            <a:r>
              <a:rPr lang="vi-VN" sz="24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được biết đến là một công cụ phần mềm được sử dụng để quản lý các </a:t>
            </a:r>
            <a:r>
              <a:rPr lang="vi-VN" sz="2400" b="0" i="0" dirty="0" err="1">
                <a:solidFill>
                  <a:srgbClr val="333333"/>
                </a:solidFill>
                <a:effectLst/>
                <a:latin typeface="Roboto" panose="02000000000000000000" pitchFamily="2" charset="0"/>
                <a:ea typeface="Roboto" panose="02000000000000000000" pitchFamily="2" charset="0"/>
                <a:cs typeface="Roboto" panose="02000000000000000000" pitchFamily="2" charset="0"/>
              </a:rPr>
              <a:t>module</a:t>
            </a:r>
            <a:r>
              <a:rPr lang="vi-VN" sz="24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a:t>
            </a:r>
            <a:r>
              <a:rPr lang="vi-VN" sz="2400" b="0" i="0" dirty="0" err="1">
                <a:solidFill>
                  <a:srgbClr val="333333"/>
                </a:solidFill>
                <a:effectLst/>
                <a:latin typeface="Roboto" panose="02000000000000000000" pitchFamily="2" charset="0"/>
                <a:ea typeface="Roboto" panose="02000000000000000000" pitchFamily="2" charset="0"/>
                <a:cs typeface="Roboto" panose="02000000000000000000" pitchFamily="2" charset="0"/>
              </a:rPr>
              <a:t>JavaScript</a:t>
            </a:r>
            <a:r>
              <a:rPr lang="vi-VN" sz="24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a:t>
            </a:r>
            <a:r>
              <a:rPr lang="vi-VN" sz="2400" b="0" i="0" dirty="0" err="1">
                <a:solidFill>
                  <a:srgbClr val="333333"/>
                </a:solidFill>
                <a:effectLst/>
                <a:latin typeface="Roboto" panose="02000000000000000000" pitchFamily="2" charset="0"/>
                <a:ea typeface="Roboto" panose="02000000000000000000" pitchFamily="2" charset="0"/>
                <a:cs typeface="Roboto" panose="02000000000000000000" pitchFamily="2" charset="0"/>
              </a:rPr>
              <a:t>Webpack</a:t>
            </a:r>
            <a:r>
              <a:rPr lang="vi-VN" sz="24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sẽ đóng gói tất cả các mã nguồn của chương trình cũng như CSS, </a:t>
            </a:r>
            <a:r>
              <a:rPr lang="vi-VN" sz="2400" b="0" i="0" dirty="0" err="1">
                <a:solidFill>
                  <a:srgbClr val="333333"/>
                </a:solidFill>
                <a:effectLst/>
                <a:latin typeface="Roboto" panose="02000000000000000000" pitchFamily="2" charset="0"/>
                <a:ea typeface="Roboto" panose="02000000000000000000" pitchFamily="2" charset="0"/>
                <a:cs typeface="Roboto" panose="02000000000000000000" pitchFamily="2" charset="0"/>
              </a:rPr>
              <a:t>font</a:t>
            </a:r>
            <a:r>
              <a:rPr lang="vi-VN" sz="24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hình ảnh,... khi nó hoạt động. </a:t>
            </a:r>
            <a:r>
              <a:rPr lang="vi-VN" sz="2400" b="0" i="0" dirty="0" err="1">
                <a:solidFill>
                  <a:srgbClr val="333333"/>
                </a:solidFill>
                <a:effectLst/>
                <a:latin typeface="Roboto" panose="02000000000000000000" pitchFamily="2" charset="0"/>
                <a:ea typeface="Roboto" panose="02000000000000000000" pitchFamily="2" charset="0"/>
                <a:cs typeface="Roboto" panose="02000000000000000000" pitchFamily="2" charset="0"/>
              </a:rPr>
              <a:t>Assets</a:t>
            </a:r>
            <a:r>
              <a:rPr lang="vi-VN" sz="24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chính là tên để gọi những thứ được đóng gói này và chúng sẽ được </a:t>
            </a:r>
            <a:r>
              <a:rPr lang="vi-VN" sz="2400" b="0" i="0" dirty="0" err="1">
                <a:solidFill>
                  <a:srgbClr val="333333"/>
                </a:solidFill>
                <a:effectLst/>
                <a:latin typeface="Roboto" panose="02000000000000000000" pitchFamily="2" charset="0"/>
                <a:ea typeface="Roboto" panose="02000000000000000000" pitchFamily="2" charset="0"/>
                <a:cs typeface="Roboto" panose="02000000000000000000" pitchFamily="2" charset="0"/>
              </a:rPr>
              <a:t>Webpack</a:t>
            </a:r>
            <a:r>
              <a:rPr lang="vi-VN" sz="24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đóng gói thành 1 </a:t>
            </a:r>
            <a:r>
              <a:rPr lang="vi-VN" sz="2400" b="0" i="0" dirty="0" err="1">
                <a:solidFill>
                  <a:srgbClr val="333333"/>
                </a:solidFill>
                <a:effectLst/>
                <a:latin typeface="Roboto" panose="02000000000000000000" pitchFamily="2" charset="0"/>
                <a:ea typeface="Roboto" panose="02000000000000000000" pitchFamily="2" charset="0"/>
                <a:cs typeface="Roboto" panose="02000000000000000000" pitchFamily="2" charset="0"/>
              </a:rPr>
              <a:t>file</a:t>
            </a:r>
            <a:r>
              <a:rPr lang="vi-VN" sz="24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 hoặc một vài </a:t>
            </a:r>
            <a:r>
              <a:rPr lang="vi-VN" sz="2400" b="0" i="0" dirty="0" err="1">
                <a:solidFill>
                  <a:srgbClr val="333333"/>
                </a:solidFill>
                <a:effectLst/>
                <a:latin typeface="Roboto" panose="02000000000000000000" pitchFamily="2" charset="0"/>
                <a:ea typeface="Roboto" panose="02000000000000000000" pitchFamily="2" charset="0"/>
                <a:cs typeface="Roboto" panose="02000000000000000000" pitchFamily="2" charset="0"/>
              </a:rPr>
              <a:t>file</a:t>
            </a:r>
            <a:r>
              <a:rPr lang="vi-VN" sz="2400" b="0" i="0" dirty="0">
                <a:solidFill>
                  <a:srgbClr val="333333"/>
                </a:solidFill>
                <a:effectLst/>
                <a:latin typeface="Roboto" panose="02000000000000000000" pitchFamily="2" charset="0"/>
                <a:ea typeface="Roboto" panose="02000000000000000000" pitchFamily="2" charset="0"/>
                <a:cs typeface="Roboto" panose="02000000000000000000" pitchFamily="2" charset="0"/>
              </a:rPr>
              <a:t>.</a:t>
            </a:r>
            <a:endParaRPr lang="en-US" sz="2400" dirty="0">
              <a:solidFill>
                <a:srgbClr val="090909"/>
              </a:solidFill>
              <a:latin typeface="Roboto" panose="02000000000000000000" pitchFamily="2" charset="0"/>
              <a:ea typeface="Roboto" panose="02000000000000000000" pitchFamily="2" charset="0"/>
              <a:cs typeface="Roboto" panose="02000000000000000000" pitchFamily="2" charset="0"/>
            </a:endParaRPr>
          </a:p>
        </p:txBody>
      </p:sp>
      <p:graphicFrame>
        <p:nvGraphicFramePr>
          <p:cNvPr id="8" name="Table 8">
            <a:extLst>
              <a:ext uri="{FF2B5EF4-FFF2-40B4-BE49-F238E27FC236}">
                <a16:creationId xmlns:a16="http://schemas.microsoft.com/office/drawing/2014/main" id="{5ED695E4-89A4-AF5D-4FD4-97E973852B6D}"/>
              </a:ext>
            </a:extLst>
          </p:cNvPr>
          <p:cNvGraphicFramePr>
            <a:graphicFrameLocks noGrp="1"/>
          </p:cNvGraphicFramePr>
          <p:nvPr>
            <p:extLst>
              <p:ext uri="{D42A27DB-BD31-4B8C-83A1-F6EECF244321}">
                <p14:modId xmlns:p14="http://schemas.microsoft.com/office/powerpoint/2010/main" val="1298381495"/>
              </p:ext>
            </p:extLst>
          </p:nvPr>
        </p:nvGraphicFramePr>
        <p:xfrm>
          <a:off x="7167996" y="3695700"/>
          <a:ext cx="10099880" cy="4937760"/>
        </p:xfrm>
        <a:graphic>
          <a:graphicData uri="http://schemas.openxmlformats.org/drawingml/2006/table">
            <a:tbl>
              <a:tblPr firstRow="1" bandRow="1">
                <a:tableStyleId>{5940675A-B579-460E-94D1-54222C63F5DA}</a:tableStyleId>
              </a:tblPr>
              <a:tblGrid>
                <a:gridCol w="5049940">
                  <a:extLst>
                    <a:ext uri="{9D8B030D-6E8A-4147-A177-3AD203B41FA5}">
                      <a16:colId xmlns:a16="http://schemas.microsoft.com/office/drawing/2014/main" val="2161957731"/>
                    </a:ext>
                  </a:extLst>
                </a:gridCol>
                <a:gridCol w="5049940">
                  <a:extLst>
                    <a:ext uri="{9D8B030D-6E8A-4147-A177-3AD203B41FA5}">
                      <a16:colId xmlns:a16="http://schemas.microsoft.com/office/drawing/2014/main" val="1844772382"/>
                    </a:ext>
                  </a:extLst>
                </a:gridCol>
              </a:tblGrid>
              <a:tr h="250591">
                <a:tc>
                  <a:txBody>
                    <a:bodyPr/>
                    <a:lstStyle/>
                    <a:p>
                      <a:pPr algn="ctr"/>
                      <a:r>
                        <a:rPr lang="en-US" sz="1800" b="1" dirty="0" err="1">
                          <a:latin typeface="Roboto" panose="02000000000000000000" pitchFamily="2" charset="0"/>
                          <a:ea typeface="Roboto" panose="02000000000000000000" pitchFamily="2" charset="0"/>
                          <a:cs typeface="Roboto" panose="02000000000000000000" pitchFamily="2" charset="0"/>
                        </a:rPr>
                        <a:t>Ưu</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Điểm</a:t>
                      </a:r>
                      <a:endParaRPr lang="en-US" sz="1800" b="1"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pPr algn="ctr"/>
                      <a:r>
                        <a:rPr lang="en-US" sz="1800" b="1" dirty="0" err="1">
                          <a:latin typeface="Roboto" panose="02000000000000000000" pitchFamily="2" charset="0"/>
                          <a:ea typeface="Roboto" panose="02000000000000000000" pitchFamily="2" charset="0"/>
                          <a:cs typeface="Roboto" panose="02000000000000000000" pitchFamily="2" charset="0"/>
                        </a:rPr>
                        <a:t>Nhược</a:t>
                      </a:r>
                      <a:r>
                        <a:rPr lang="en-US" sz="1800" b="1" dirty="0">
                          <a:latin typeface="Roboto" panose="02000000000000000000" pitchFamily="2" charset="0"/>
                          <a:ea typeface="Roboto" panose="02000000000000000000" pitchFamily="2" charset="0"/>
                          <a:cs typeface="Roboto" panose="02000000000000000000" pitchFamily="2" charset="0"/>
                        </a:rPr>
                        <a:t> </a:t>
                      </a:r>
                      <a:r>
                        <a:rPr lang="en-US" sz="1800" b="1" dirty="0" err="1">
                          <a:latin typeface="Roboto" panose="02000000000000000000" pitchFamily="2" charset="0"/>
                          <a:ea typeface="Roboto" panose="02000000000000000000" pitchFamily="2" charset="0"/>
                          <a:cs typeface="Roboto" panose="02000000000000000000" pitchFamily="2" charset="0"/>
                        </a:rPr>
                        <a:t>Điểm</a:t>
                      </a:r>
                      <a:endParaRPr lang="en-US" sz="1800" b="1"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052033613"/>
                  </a:ext>
                </a:extLst>
              </a:tr>
              <a:tr h="250591">
                <a:tc>
                  <a:txBody>
                    <a:bodyPr/>
                    <a:lstStyle/>
                    <a:p>
                      <a:r>
                        <a:rPr lang="en-US" sz="1800" dirty="0" err="1">
                          <a:latin typeface="Roboto" panose="02000000000000000000" pitchFamily="2" charset="0"/>
                          <a:ea typeface="Roboto" panose="02000000000000000000" pitchFamily="2" charset="0"/>
                          <a:cs typeface="Roboto" panose="02000000000000000000" pitchFamily="2" charset="0"/>
                        </a:rPr>
                        <a:t>Có</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khả</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năng</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xử</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lý</a:t>
                      </a:r>
                      <a:r>
                        <a:rPr lang="en-US" sz="1800" dirty="0">
                          <a:latin typeface="Roboto" panose="02000000000000000000" pitchFamily="2" charset="0"/>
                          <a:ea typeface="Roboto" panose="02000000000000000000" pitchFamily="2" charset="0"/>
                          <a:cs typeface="Roboto" panose="02000000000000000000" pitchFamily="2" charset="0"/>
                        </a:rPr>
                        <a:t> asset </a:t>
                      </a:r>
                      <a:r>
                        <a:rPr lang="en-US" sz="1800" dirty="0" err="1">
                          <a:latin typeface="Roboto" panose="02000000000000000000" pitchFamily="2" charset="0"/>
                          <a:ea typeface="Roboto" panose="02000000000000000000" pitchFamily="2" charset="0"/>
                          <a:cs typeface="Roboto" panose="02000000000000000000" pitchFamily="2" charset="0"/>
                        </a:rPr>
                        <a:t>tĩnh</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đặc</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biệt</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là</a:t>
                      </a:r>
                      <a:r>
                        <a:rPr lang="en-US" sz="1800" dirty="0">
                          <a:latin typeface="Roboto" panose="02000000000000000000" pitchFamily="2" charset="0"/>
                          <a:ea typeface="Roboto" panose="02000000000000000000" pitchFamily="2" charset="0"/>
                          <a:cs typeface="Roboto" panose="02000000000000000000" pitchFamily="2" charset="0"/>
                        </a:rPr>
                        <a:t> CSS</a:t>
                      </a:r>
                    </a:p>
                  </a:txBody>
                  <a:tcPr/>
                </a:tc>
                <a:tc>
                  <a:txBody>
                    <a:bodyPr/>
                    <a:lstStyle/>
                    <a:p>
                      <a:r>
                        <a:rPr lang="vi-VN" sz="1800" dirty="0">
                          <a:latin typeface="Roboto" panose="02000000000000000000" pitchFamily="2" charset="0"/>
                          <a:ea typeface="Roboto" panose="02000000000000000000" pitchFamily="2" charset="0"/>
                          <a:cs typeface="Roboto" panose="02000000000000000000" pitchFamily="2" charset="0"/>
                        </a:rPr>
                        <a:t>Có ít tài liệu hướng dẫn sử dụng.</a:t>
                      </a:r>
                      <a:endParaRPr lang="en-US" sz="18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084522424"/>
                  </a:ext>
                </a:extLst>
              </a:tr>
              <a:tr h="250591">
                <a:tc>
                  <a:txBody>
                    <a:bodyPr/>
                    <a:lstStyle/>
                    <a:p>
                      <a:r>
                        <a:rPr lang="en-US" sz="1800" dirty="0" err="1">
                          <a:latin typeface="Roboto" panose="02000000000000000000" pitchFamily="2" charset="0"/>
                          <a:ea typeface="Roboto" panose="02000000000000000000" pitchFamily="2" charset="0"/>
                          <a:cs typeface="Roboto" panose="02000000000000000000" pitchFamily="2" charset="0"/>
                        </a:rPr>
                        <a:t>Dễ</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dàng</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thực</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hiện</a:t>
                      </a:r>
                      <a:r>
                        <a:rPr lang="en-US" sz="1800" dirty="0">
                          <a:latin typeface="Roboto" panose="02000000000000000000" pitchFamily="2" charset="0"/>
                          <a:ea typeface="Roboto" panose="02000000000000000000" pitchFamily="2" charset="0"/>
                          <a:cs typeface="Roboto" panose="02000000000000000000" pitchFamily="2" charset="0"/>
                        </a:rPr>
                        <a:t> chia </a:t>
                      </a:r>
                      <a:r>
                        <a:rPr lang="en-US" sz="1800" dirty="0" err="1">
                          <a:latin typeface="Roboto" panose="02000000000000000000" pitchFamily="2" charset="0"/>
                          <a:ea typeface="Roboto" panose="02000000000000000000" pitchFamily="2" charset="0"/>
                          <a:cs typeface="Roboto" panose="02000000000000000000" pitchFamily="2" charset="0"/>
                        </a:rPr>
                        <a:t>tách</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mã</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nguồn</a:t>
                      </a:r>
                      <a:endParaRPr lang="en-US" sz="18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sz="1800" dirty="0" err="1">
                          <a:latin typeface="Roboto" panose="02000000000000000000" pitchFamily="2" charset="0"/>
                          <a:ea typeface="Roboto" panose="02000000000000000000" pitchFamily="2" charset="0"/>
                          <a:cs typeface="Roboto" panose="02000000000000000000" pitchFamily="2" charset="0"/>
                        </a:rPr>
                        <a:t>Việc</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thiết</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lập</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cấu</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hình</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cho</a:t>
                      </a:r>
                      <a:r>
                        <a:rPr lang="en-US" sz="1800" dirty="0">
                          <a:latin typeface="Roboto" panose="02000000000000000000" pitchFamily="2" charset="0"/>
                          <a:ea typeface="Roboto" panose="02000000000000000000" pitchFamily="2" charset="0"/>
                          <a:cs typeface="Roboto" panose="02000000000000000000" pitchFamily="2" charset="0"/>
                        </a:rPr>
                        <a:t> Webpack </a:t>
                      </a:r>
                      <a:r>
                        <a:rPr lang="en-US" sz="1800" dirty="0" err="1">
                          <a:latin typeface="Roboto" panose="02000000000000000000" pitchFamily="2" charset="0"/>
                          <a:ea typeface="Roboto" panose="02000000000000000000" pitchFamily="2" charset="0"/>
                          <a:cs typeface="Roboto" panose="02000000000000000000" pitchFamily="2" charset="0"/>
                        </a:rPr>
                        <a:t>gặp</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phải</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nhiều</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khó</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khăn</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với</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những</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cú</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pháp</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khó</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hiểu</a:t>
                      </a:r>
                      <a:r>
                        <a:rPr lang="en-US" sz="1800" dirty="0">
                          <a:latin typeface="Roboto" panose="02000000000000000000" pitchFamily="2" charset="0"/>
                          <a:ea typeface="Roboto" panose="02000000000000000000" pitchFamily="2" charset="0"/>
                          <a:cs typeface="Roboto" panose="02000000000000000000" pitchFamily="2" charset="0"/>
                        </a:rPr>
                        <a:t>.</a:t>
                      </a:r>
                    </a:p>
                    <a:p>
                      <a:endParaRPr lang="en-US" sz="18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202969919"/>
                  </a:ext>
                </a:extLst>
              </a:tr>
              <a:tr h="250591">
                <a:tc>
                  <a:txBody>
                    <a:bodyPr/>
                    <a:lstStyle/>
                    <a:p>
                      <a:r>
                        <a:rPr lang="en-US" sz="1800" dirty="0" err="1">
                          <a:latin typeface="Roboto" panose="02000000000000000000" pitchFamily="2" charset="0"/>
                          <a:ea typeface="Roboto" panose="02000000000000000000" pitchFamily="2" charset="0"/>
                          <a:cs typeface="Roboto" panose="02000000000000000000" pitchFamily="2" charset="0"/>
                        </a:rPr>
                        <a:t>Kiểm</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soát</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quá</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trình</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xử</a:t>
                      </a:r>
                      <a:r>
                        <a:rPr lang="en-US" sz="1800" dirty="0">
                          <a:latin typeface="Roboto" panose="02000000000000000000" pitchFamily="2" charset="0"/>
                          <a:ea typeface="Roboto" panose="02000000000000000000" pitchFamily="2" charset="0"/>
                          <a:cs typeface="Roboto" panose="02000000000000000000" pitchFamily="2" charset="0"/>
                        </a:rPr>
                        <a:t> </a:t>
                      </a:r>
                      <a:r>
                        <a:rPr lang="en-US" sz="1800" dirty="0" err="1">
                          <a:latin typeface="Roboto" panose="02000000000000000000" pitchFamily="2" charset="0"/>
                          <a:ea typeface="Roboto" panose="02000000000000000000" pitchFamily="2" charset="0"/>
                          <a:cs typeface="Roboto" panose="02000000000000000000" pitchFamily="2" charset="0"/>
                        </a:rPr>
                        <a:t>lý</a:t>
                      </a:r>
                      <a:r>
                        <a:rPr lang="en-US" sz="1800" dirty="0">
                          <a:latin typeface="Roboto" panose="02000000000000000000" pitchFamily="2" charset="0"/>
                          <a:ea typeface="Roboto" panose="02000000000000000000" pitchFamily="2" charset="0"/>
                          <a:cs typeface="Roboto" panose="02000000000000000000" pitchFamily="2" charset="0"/>
                        </a:rPr>
                        <a:t> asset.</a:t>
                      </a:r>
                    </a:p>
                  </a:txBody>
                  <a:tcPr/>
                </a:tc>
                <a:tc>
                  <a:txBody>
                    <a:bodyPr/>
                    <a:lstStyle/>
                    <a:p>
                      <a:r>
                        <a:rPr lang="vi-VN" sz="1800" dirty="0">
                          <a:latin typeface="Roboto" panose="02000000000000000000" pitchFamily="2" charset="0"/>
                          <a:ea typeface="Roboto" panose="02000000000000000000" pitchFamily="2" charset="0"/>
                          <a:cs typeface="Roboto" panose="02000000000000000000" pitchFamily="2" charset="0"/>
                        </a:rPr>
                        <a:t>Sử dụng ngôn ngữ được ít người biết đến và không được giải thích một cách kỹ lưỡng.</a:t>
                      </a:r>
                    </a:p>
                    <a:p>
                      <a:endParaRPr lang="en-US" sz="18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85448198"/>
                  </a:ext>
                </a:extLst>
              </a:tr>
              <a:tr h="250591">
                <a:tc>
                  <a:txBody>
                    <a:bodyPr/>
                    <a:lstStyle/>
                    <a:p>
                      <a:r>
                        <a:rPr lang="vi-VN" sz="1800" dirty="0">
                          <a:latin typeface="Roboto" panose="02000000000000000000" pitchFamily="2" charset="0"/>
                          <a:ea typeface="Roboto" panose="02000000000000000000" pitchFamily="2" charset="0"/>
                          <a:cs typeface="Roboto" panose="02000000000000000000" pitchFamily="2" charset="0"/>
                        </a:rPr>
                        <a:t>Giúp quá trình triển khai sản phẩm được ổn định thông qua việc giảm nguy cơ </a:t>
                      </a:r>
                      <a:r>
                        <a:rPr lang="vi-VN" sz="1800" dirty="0" err="1">
                          <a:latin typeface="Roboto" panose="02000000000000000000" pitchFamily="2" charset="0"/>
                          <a:ea typeface="Roboto" panose="02000000000000000000" pitchFamily="2" charset="0"/>
                          <a:cs typeface="Roboto" panose="02000000000000000000" pitchFamily="2" charset="0"/>
                        </a:rPr>
                        <a:t>deploy</a:t>
                      </a:r>
                      <a:r>
                        <a:rPr lang="vi-VN" sz="1800" dirty="0">
                          <a:latin typeface="Roboto" panose="02000000000000000000" pitchFamily="2" charset="0"/>
                          <a:ea typeface="Roboto" panose="02000000000000000000" pitchFamily="2" charset="0"/>
                          <a:cs typeface="Roboto" panose="02000000000000000000" pitchFamily="2" charset="0"/>
                        </a:rPr>
                        <a:t> </a:t>
                      </a:r>
                      <a:r>
                        <a:rPr lang="vi-VN" sz="1800" dirty="0" err="1">
                          <a:latin typeface="Roboto" panose="02000000000000000000" pitchFamily="2" charset="0"/>
                          <a:ea typeface="Roboto" panose="02000000000000000000" pitchFamily="2" charset="0"/>
                          <a:cs typeface="Roboto" panose="02000000000000000000" pitchFamily="2" charset="0"/>
                        </a:rPr>
                        <a:t>code</a:t>
                      </a:r>
                      <a:r>
                        <a:rPr lang="vi-VN" sz="1800" dirty="0">
                          <a:latin typeface="Roboto" panose="02000000000000000000" pitchFamily="2" charset="0"/>
                          <a:ea typeface="Roboto" panose="02000000000000000000" pitchFamily="2" charset="0"/>
                          <a:cs typeface="Roboto" panose="02000000000000000000" pitchFamily="2" charset="0"/>
                        </a:rPr>
                        <a:t> mà lại thiếu </a:t>
                      </a:r>
                      <a:r>
                        <a:rPr lang="vi-VN" sz="1800" dirty="0" err="1">
                          <a:latin typeface="Roboto" panose="02000000000000000000" pitchFamily="2" charset="0"/>
                          <a:ea typeface="Roboto" panose="02000000000000000000" pitchFamily="2" charset="0"/>
                          <a:cs typeface="Roboto" panose="02000000000000000000" pitchFamily="2" charset="0"/>
                        </a:rPr>
                        <a:t>file</a:t>
                      </a:r>
                      <a:r>
                        <a:rPr lang="vi-VN" sz="1800" dirty="0">
                          <a:latin typeface="Roboto" panose="02000000000000000000" pitchFamily="2" charset="0"/>
                          <a:ea typeface="Roboto" panose="02000000000000000000" pitchFamily="2" charset="0"/>
                          <a:cs typeface="Roboto" panose="02000000000000000000" pitchFamily="2" charset="0"/>
                        </a:rPr>
                        <a:t> ảnh và đăng nhầm </a:t>
                      </a:r>
                      <a:r>
                        <a:rPr lang="vi-VN" sz="1800" dirty="0" err="1">
                          <a:latin typeface="Roboto" panose="02000000000000000000" pitchFamily="2" charset="0"/>
                          <a:ea typeface="Roboto" panose="02000000000000000000" pitchFamily="2" charset="0"/>
                          <a:cs typeface="Roboto" panose="02000000000000000000" pitchFamily="2" charset="0"/>
                        </a:rPr>
                        <a:t>file</a:t>
                      </a:r>
                      <a:r>
                        <a:rPr lang="vi-VN" sz="1800" dirty="0">
                          <a:latin typeface="Roboto" panose="02000000000000000000" pitchFamily="2" charset="0"/>
                          <a:ea typeface="Roboto" panose="02000000000000000000" pitchFamily="2" charset="0"/>
                          <a:cs typeface="Roboto" panose="02000000000000000000" pitchFamily="2" charset="0"/>
                        </a:rPr>
                        <a:t> CSS cũ.</a:t>
                      </a:r>
                      <a:endParaRPr lang="en-US" sz="18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vi-VN" sz="1800" dirty="0" err="1">
                          <a:latin typeface="Roboto" panose="02000000000000000000" pitchFamily="2" charset="0"/>
                          <a:ea typeface="Roboto" panose="02000000000000000000" pitchFamily="2" charset="0"/>
                          <a:cs typeface="Roboto" panose="02000000000000000000" pitchFamily="2" charset="0"/>
                        </a:rPr>
                        <a:t>Webpack</a:t>
                      </a:r>
                      <a:r>
                        <a:rPr lang="vi-VN" sz="1800" dirty="0">
                          <a:latin typeface="Roboto" panose="02000000000000000000" pitchFamily="2" charset="0"/>
                          <a:ea typeface="Roboto" panose="02000000000000000000" pitchFamily="2" charset="0"/>
                          <a:cs typeface="Roboto" panose="02000000000000000000" pitchFamily="2" charset="0"/>
                        </a:rPr>
                        <a:t> chỉ có một nhà phát triển do đó đôi lúc sẽ không kịp theo đuổi sự phát triển của công nghệ và những tài liệu được ghi chép cũng không đầy đủ.</a:t>
                      </a:r>
                    </a:p>
                    <a:p>
                      <a:endParaRPr lang="en-US" sz="18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043853735"/>
                  </a:ext>
                </a:extLst>
              </a:tr>
              <a:tr h="250591">
                <a:tc>
                  <a:txBody>
                    <a:bodyPr/>
                    <a:lstStyle/>
                    <a:p>
                      <a:r>
                        <a:rPr lang="vi-VN" sz="1800" dirty="0">
                          <a:latin typeface="Roboto" panose="02000000000000000000" pitchFamily="2" charset="0"/>
                          <a:ea typeface="Roboto" panose="02000000000000000000" pitchFamily="2" charset="0"/>
                          <a:cs typeface="Roboto" panose="02000000000000000000" pitchFamily="2" charset="0"/>
                        </a:rPr>
                        <a:t>Giúp tiết kiệm thời gian khi bạn sở hữu một cấu hình chuẩn nhất là với những người mới sử dụng hệ thống. </a:t>
                      </a:r>
                      <a:endParaRPr lang="en-US" sz="1800" dirty="0">
                        <a:latin typeface="Roboto" panose="02000000000000000000" pitchFamily="2" charset="0"/>
                        <a:ea typeface="Roboto" panose="02000000000000000000" pitchFamily="2" charset="0"/>
                        <a:cs typeface="Roboto" panose="02000000000000000000" pitchFamily="2" charset="0"/>
                      </a:endParaRPr>
                    </a:p>
                  </a:txBody>
                  <a:tcPr/>
                </a:tc>
                <a:tc>
                  <a:txBody>
                    <a:bodyPr/>
                    <a:lstStyle/>
                    <a:p>
                      <a:endParaRPr lang="en-US"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2240576289"/>
                  </a:ext>
                </a:extLst>
              </a:tr>
            </a:tbl>
          </a:graphicData>
        </a:graphic>
      </p:graphicFrame>
      <p:pic>
        <p:nvPicPr>
          <p:cNvPr id="1026" name="Picture 2" descr="Tìm hiểu về webpack">
            <a:extLst>
              <a:ext uri="{FF2B5EF4-FFF2-40B4-BE49-F238E27FC236}">
                <a16:creationId xmlns:a16="http://schemas.microsoft.com/office/drawing/2014/main" id="{59FFBF98-3CA7-1563-8744-83E378702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52" y="5372100"/>
            <a:ext cx="6263353" cy="265718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293538F-C2B6-AB8B-50B9-C85E7E7E2765}"/>
              </a:ext>
            </a:extLst>
          </p:cNvPr>
          <p:cNvSpPr>
            <a:spLocks noGrp="1"/>
          </p:cNvSpPr>
          <p:nvPr>
            <p:ph type="sldNum" sz="quarter" idx="12"/>
          </p:nvPr>
        </p:nvSpPr>
        <p:spPr>
          <a:xfrm>
            <a:off x="17071471" y="9498295"/>
            <a:ext cx="1216529" cy="755367"/>
          </a:xfrm>
        </p:spPr>
        <p:txBody>
          <a:bodyPr/>
          <a:lstStyle/>
          <a:p>
            <a:fld id="{B6F15528-21DE-4FAA-801E-634DDDAF4B2B}"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6612393" cy="10287000"/>
          </a:xfrm>
          <a:prstGeom prst="rect">
            <a:avLst/>
          </a:prstGeom>
          <a:solidFill>
            <a:srgbClr val="FFBE40"/>
          </a:solidFill>
        </p:spPr>
      </p:sp>
      <p:grpSp>
        <p:nvGrpSpPr>
          <p:cNvPr id="3" name="Group 3"/>
          <p:cNvGrpSpPr/>
          <p:nvPr/>
        </p:nvGrpSpPr>
        <p:grpSpPr>
          <a:xfrm>
            <a:off x="56205" y="4247540"/>
            <a:ext cx="6499984" cy="2618692"/>
            <a:chOff x="0" y="-9525"/>
            <a:chExt cx="8666646" cy="3491589"/>
          </a:xfrm>
        </p:grpSpPr>
        <p:sp>
          <p:nvSpPr>
            <p:cNvPr id="4" name="TextBox 4"/>
            <p:cNvSpPr txBox="1"/>
            <p:nvPr/>
          </p:nvSpPr>
          <p:spPr>
            <a:xfrm>
              <a:off x="0" y="-9525"/>
              <a:ext cx="8666646" cy="1265304"/>
            </a:xfrm>
            <a:prstGeom prst="rect">
              <a:avLst/>
            </a:prstGeom>
          </p:spPr>
          <p:txBody>
            <a:bodyPr lIns="0" tIns="0" rIns="0" bIns="0" rtlCol="0" anchor="t">
              <a:spAutoFit/>
            </a:bodyPr>
            <a:lstStyle/>
            <a:p>
              <a:pPr algn="ctr">
                <a:lnSpc>
                  <a:spcPts val="7439"/>
                </a:lnSpc>
                <a:spcBef>
                  <a:spcPct val="0"/>
                </a:spcBef>
              </a:pPr>
              <a:r>
                <a:rPr lang="en-US" sz="6199" dirty="0">
                  <a:solidFill>
                    <a:srgbClr val="090909"/>
                  </a:solidFill>
                  <a:latin typeface="Roboto Bold"/>
                </a:rPr>
                <a:t>2. </a:t>
              </a:r>
              <a:r>
                <a:rPr lang="en-US" sz="6600" b="1" i="0" dirty="0">
                  <a:solidFill>
                    <a:srgbClr val="1B1B1B"/>
                  </a:solidFill>
                  <a:effectLst/>
                  <a:latin typeface="Roboto" panose="02000000000000000000" pitchFamily="2" charset="0"/>
                </a:rPr>
                <a:t>WebGL</a:t>
              </a:r>
            </a:p>
          </p:txBody>
        </p:sp>
        <p:sp>
          <p:nvSpPr>
            <p:cNvPr id="5" name="TextBox 5"/>
            <p:cNvSpPr txBox="1"/>
            <p:nvPr/>
          </p:nvSpPr>
          <p:spPr>
            <a:xfrm>
              <a:off x="0" y="2925381"/>
              <a:ext cx="8666646" cy="556683"/>
            </a:xfrm>
            <a:prstGeom prst="rect">
              <a:avLst/>
            </a:prstGeom>
          </p:spPr>
          <p:txBody>
            <a:bodyPr lIns="0" tIns="0" rIns="0" bIns="0" rtlCol="0" anchor="t">
              <a:spAutoFit/>
            </a:bodyPr>
            <a:lstStyle/>
            <a:p>
              <a:pPr marL="0" lvl="1" indent="0" algn="l">
                <a:lnSpc>
                  <a:spcPts val="3500"/>
                </a:lnSpc>
                <a:spcBef>
                  <a:spcPct val="0"/>
                </a:spcBef>
              </a:pPr>
              <a:endParaRPr/>
            </a:p>
          </p:txBody>
        </p:sp>
      </p:grpSp>
      <p:sp>
        <p:nvSpPr>
          <p:cNvPr id="6" name="TextBox 6"/>
          <p:cNvSpPr txBox="1"/>
          <p:nvPr/>
        </p:nvSpPr>
        <p:spPr>
          <a:xfrm>
            <a:off x="7010400" y="1181100"/>
            <a:ext cx="10393223" cy="8614538"/>
          </a:xfrm>
          <a:prstGeom prst="rect">
            <a:avLst/>
          </a:prstGeom>
        </p:spPr>
        <p:txBody>
          <a:bodyPr lIns="0" tIns="0" rIns="0" bIns="0" rtlCol="0" anchor="t">
            <a:spAutoFit/>
          </a:bodyPr>
          <a:lstStyle/>
          <a:p>
            <a:pPr marL="345440" lvl="1" algn="just">
              <a:lnSpc>
                <a:spcPts val="4479"/>
              </a:lnSpc>
            </a:pPr>
            <a:r>
              <a:rPr lang="en-US" sz="3200" b="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vi-VN" sz="3200" b="1"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WebGL</a:t>
            </a:r>
            <a:r>
              <a:rPr lang="vi-VN" sz="3200" b="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vi-VN" sz="3200" b="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Web</a:t>
            </a:r>
            <a:r>
              <a:rPr lang="vi-VN" sz="3200" b="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vi-VN" sz="3200" b="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Graphics</a:t>
            </a:r>
            <a:r>
              <a:rPr lang="vi-VN" sz="3200" b="0" i="0" dirty="0">
                <a:solidFill>
                  <a:srgbClr val="1B1B1B"/>
                </a:solidFill>
                <a:effectLst/>
                <a:latin typeface="Roboto" panose="02000000000000000000" pitchFamily="2" charset="0"/>
                <a:ea typeface="Roboto" panose="02000000000000000000" pitchFamily="2" charset="0"/>
                <a:cs typeface="Roboto" panose="02000000000000000000" pitchFamily="2" charset="0"/>
              </a:rPr>
              <a:t> </a:t>
            </a:r>
            <a:r>
              <a:rPr lang="vi-VN" sz="3200" b="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Library</a:t>
            </a:r>
            <a:r>
              <a:rPr lang="vi-VN" sz="3200" b="0" i="0" dirty="0">
                <a:solidFill>
                  <a:srgbClr val="1B1B1B"/>
                </a:solidFill>
                <a:effectLst/>
                <a:latin typeface="Roboto" panose="02000000000000000000" pitchFamily="2" charset="0"/>
                <a:ea typeface="Roboto" panose="02000000000000000000" pitchFamily="2" charset="0"/>
                <a:cs typeface="Roboto" panose="02000000000000000000" pitchFamily="2" charset="0"/>
              </a:rPr>
              <a:t>) là một thư viện đồ họa dành cho </a:t>
            </a:r>
            <a:r>
              <a:rPr lang="vi-VN" sz="3200" b="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web</a:t>
            </a:r>
            <a:r>
              <a:rPr lang="vi-VN" sz="3200" b="0" i="0" dirty="0">
                <a:solidFill>
                  <a:srgbClr val="1B1B1B"/>
                </a:solidFill>
                <a:effectLst/>
                <a:latin typeface="Roboto" panose="02000000000000000000" pitchFamily="2" charset="0"/>
                <a:ea typeface="Roboto" panose="02000000000000000000" pitchFamily="2" charset="0"/>
                <a:cs typeface="Roboto" panose="02000000000000000000" pitchFamily="2" charset="0"/>
              </a:rPr>
              <a:t>, nó được dẫn xuất từ </a:t>
            </a:r>
            <a:r>
              <a:rPr lang="vi-VN" sz="3200" b="0" i="0" dirty="0" err="1">
                <a:solidFill>
                  <a:srgbClr val="1B1B1B"/>
                </a:solidFill>
                <a:effectLst/>
                <a:latin typeface="Roboto" panose="02000000000000000000" pitchFamily="2" charset="0"/>
                <a:ea typeface="Roboto" panose="02000000000000000000" pitchFamily="2" charset="0"/>
                <a:cs typeface="Roboto" panose="02000000000000000000" pitchFamily="2" charset="0"/>
              </a:rPr>
              <a:t>OpenGL</a:t>
            </a:r>
            <a:r>
              <a:rPr lang="vi-VN" sz="3200" b="0" i="0" dirty="0">
                <a:solidFill>
                  <a:srgbClr val="1B1B1B"/>
                </a:solidFill>
                <a:effectLst/>
                <a:latin typeface="Roboto" panose="02000000000000000000" pitchFamily="2" charset="0"/>
                <a:ea typeface="Roboto" panose="02000000000000000000" pitchFamily="2" charset="0"/>
                <a:cs typeface="Roboto" panose="02000000000000000000" pitchFamily="2" charset="0"/>
              </a:rPr>
              <a:t> ES (thư viện đồ họa 2D và 3D trên hệ thống nhúng: điện thoại, đồ điện tử, xe cơ giới)</a:t>
            </a:r>
            <a:endParaRPr lang="en-US" sz="3200" b="0" i="0" dirty="0">
              <a:solidFill>
                <a:srgbClr val="1B1B1B"/>
              </a:solidFill>
              <a:effectLst/>
              <a:latin typeface="Roboto" panose="02000000000000000000" pitchFamily="2" charset="0"/>
              <a:ea typeface="Roboto" panose="02000000000000000000" pitchFamily="2" charset="0"/>
              <a:cs typeface="Roboto" panose="02000000000000000000" pitchFamily="2" charset="0"/>
            </a:endParaRPr>
          </a:p>
          <a:p>
            <a:pPr marL="802640" lvl="1" indent="-457200" algn="just">
              <a:lnSpc>
                <a:spcPts val="4479"/>
              </a:lnSpc>
              <a:buFontTx/>
              <a:buChar char="-"/>
            </a:pPr>
            <a:r>
              <a:rPr lang="en-US" sz="3200" b="1" dirty="0" err="1">
                <a:solidFill>
                  <a:srgbClr val="1B1B1B"/>
                </a:solidFill>
                <a:latin typeface="Roboto" panose="02000000000000000000" pitchFamily="2" charset="0"/>
                <a:ea typeface="Roboto" panose="02000000000000000000" pitchFamily="2" charset="0"/>
                <a:cs typeface="Roboto" panose="02000000000000000000" pitchFamily="2" charset="0"/>
              </a:rPr>
              <a:t>Ưu</a:t>
            </a:r>
            <a:r>
              <a:rPr lang="en-US" sz="3200" b="1"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b="1" dirty="0" err="1">
                <a:solidFill>
                  <a:srgbClr val="1B1B1B"/>
                </a:solidFill>
                <a:latin typeface="Roboto" panose="02000000000000000000" pitchFamily="2" charset="0"/>
                <a:ea typeface="Roboto" panose="02000000000000000000" pitchFamily="2" charset="0"/>
                <a:cs typeface="Roboto" panose="02000000000000000000" pitchFamily="2" charset="0"/>
              </a:rPr>
              <a:t>điểm</a:t>
            </a:r>
            <a:r>
              <a:rPr lang="en-US" sz="3200" b="1"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b="1" dirty="0" err="1">
                <a:solidFill>
                  <a:srgbClr val="1B1B1B"/>
                </a:solidFill>
                <a:latin typeface="Roboto" panose="02000000000000000000" pitchFamily="2" charset="0"/>
                <a:ea typeface="Roboto" panose="02000000000000000000" pitchFamily="2" charset="0"/>
                <a:cs typeface="Roboto" panose="02000000000000000000" pitchFamily="2" charset="0"/>
              </a:rPr>
              <a:t>của</a:t>
            </a:r>
            <a:r>
              <a:rPr lang="en-US" sz="3200" b="1" dirty="0">
                <a:solidFill>
                  <a:srgbClr val="1B1B1B"/>
                </a:solidFill>
                <a:latin typeface="Roboto" panose="02000000000000000000" pitchFamily="2" charset="0"/>
                <a:ea typeface="Roboto" panose="02000000000000000000" pitchFamily="2" charset="0"/>
                <a:cs typeface="Roboto" panose="02000000000000000000" pitchFamily="2" charset="0"/>
              </a:rPr>
              <a:t> WebGL</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a:t>
            </a:r>
          </a:p>
          <a:p>
            <a:pPr marL="345440" lvl="1" algn="just">
              <a:lnSpc>
                <a:spcPts val="4479"/>
              </a:lnSpc>
            </a:pP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 WebGL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mã</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nguồn</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mở</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a:t>
            </a:r>
          </a:p>
          <a:p>
            <a:pPr marL="345440" lvl="1" algn="just">
              <a:lnSpc>
                <a:spcPts val="4479"/>
              </a:lnSpc>
            </a:pP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 WebGL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không</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cần</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thiết</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phải</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biên</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dịch</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để</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chạy</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a:t>
            </a:r>
          </a:p>
          <a:p>
            <a:pPr marL="345440" lvl="1" algn="just">
              <a:lnSpc>
                <a:spcPts val="4479"/>
              </a:lnSpc>
            </a:pP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 </a:t>
            </a:r>
            <a:r>
              <a:rPr lang="vi-VN" sz="3200" dirty="0">
                <a:solidFill>
                  <a:srgbClr val="1B1B1B"/>
                </a:solidFill>
                <a:latin typeface="Roboto" panose="02000000000000000000" pitchFamily="2" charset="0"/>
                <a:ea typeface="Roboto" panose="02000000000000000000" pitchFamily="2" charset="0"/>
                <a:cs typeface="Roboto" panose="02000000000000000000" pitchFamily="2" charset="0"/>
              </a:rPr>
              <a:t>Ứng dụng </a:t>
            </a:r>
            <a:r>
              <a:rPr lang="vi-VN" sz="3200" dirty="0" err="1">
                <a:solidFill>
                  <a:srgbClr val="1B1B1B"/>
                </a:solidFill>
                <a:latin typeface="Roboto" panose="02000000000000000000" pitchFamily="2" charset="0"/>
                <a:ea typeface="Roboto" panose="02000000000000000000" pitchFamily="2" charset="0"/>
                <a:cs typeface="Roboto" panose="02000000000000000000" pitchFamily="2" charset="0"/>
              </a:rPr>
              <a:t>WebGL</a:t>
            </a:r>
            <a:r>
              <a:rPr lang="vi-VN" sz="3200" dirty="0">
                <a:solidFill>
                  <a:srgbClr val="1B1B1B"/>
                </a:solidFill>
                <a:latin typeface="Roboto" panose="02000000000000000000" pitchFamily="2" charset="0"/>
                <a:ea typeface="Roboto" panose="02000000000000000000" pitchFamily="2" charset="0"/>
                <a:cs typeface="Roboto" panose="02000000000000000000" pitchFamily="2" charset="0"/>
              </a:rPr>
              <a:t> được viết bằng </a:t>
            </a:r>
            <a:r>
              <a:rPr lang="vi-VN" sz="3200" dirty="0" err="1">
                <a:solidFill>
                  <a:srgbClr val="1B1B1B"/>
                </a:solidFill>
                <a:latin typeface="Roboto" panose="02000000000000000000" pitchFamily="2" charset="0"/>
                <a:ea typeface="Roboto" panose="02000000000000000000" pitchFamily="2" charset="0"/>
                <a:cs typeface="Roboto" panose="02000000000000000000" pitchFamily="2" charset="0"/>
              </a:rPr>
              <a:t>javascript</a:t>
            </a:r>
            <a:r>
              <a:rPr lang="vi-VN" sz="3200" dirty="0">
                <a:solidFill>
                  <a:srgbClr val="1B1B1B"/>
                </a:solidFill>
                <a:latin typeface="Roboto" panose="02000000000000000000" pitchFamily="2" charset="0"/>
                <a:ea typeface="Roboto" panose="02000000000000000000" pitchFamily="2" charset="0"/>
                <a:cs typeface="Roboto" panose="02000000000000000000" pitchFamily="2" charset="0"/>
              </a:rPr>
              <a:t> nên các ứng dụng này có thể tương tác trực tiếp với các phần tử HTML, ngoài ra ta có thể sử dụng thêm các thư viện </a:t>
            </a:r>
            <a:r>
              <a:rPr lang="vi-VN" sz="3200" dirty="0" err="1">
                <a:solidFill>
                  <a:srgbClr val="1B1B1B"/>
                </a:solidFill>
                <a:latin typeface="Roboto" panose="02000000000000000000" pitchFamily="2" charset="0"/>
                <a:ea typeface="Roboto" panose="02000000000000000000" pitchFamily="2" charset="0"/>
                <a:cs typeface="Roboto" panose="02000000000000000000" pitchFamily="2" charset="0"/>
              </a:rPr>
              <a:t>javascript</a:t>
            </a:r>
            <a:r>
              <a:rPr lang="vi-VN" sz="3200" dirty="0">
                <a:solidFill>
                  <a:srgbClr val="1B1B1B"/>
                </a:solidFill>
                <a:latin typeface="Roboto" panose="02000000000000000000" pitchFamily="2" charset="0"/>
                <a:ea typeface="Roboto" panose="02000000000000000000" pitchFamily="2" charset="0"/>
                <a:cs typeface="Roboto" panose="02000000000000000000" pitchFamily="2" charset="0"/>
              </a:rPr>
              <a:t> và các công nghệ HTML để hỗ trợ cho ứng dụng.</a:t>
            </a:r>
            <a:endParaRPr lang="en-US" sz="3200" dirty="0">
              <a:solidFill>
                <a:srgbClr val="1B1B1B"/>
              </a:solidFill>
              <a:latin typeface="Roboto" panose="02000000000000000000" pitchFamily="2" charset="0"/>
              <a:ea typeface="Roboto" panose="02000000000000000000" pitchFamily="2" charset="0"/>
              <a:cs typeface="Roboto" panose="02000000000000000000" pitchFamily="2" charset="0"/>
            </a:endParaRPr>
          </a:p>
          <a:p>
            <a:pPr marL="345440" lvl="1" algn="just">
              <a:lnSpc>
                <a:spcPts val="4479"/>
              </a:lnSpc>
            </a:pP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Dễ</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dàng</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thiết</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lập</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và</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chạy</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chỉ</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cần</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một</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text editor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và</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trình</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 </a:t>
            </a:r>
            <a:r>
              <a:rPr lang="en-US" sz="3200" dirty="0" err="1">
                <a:solidFill>
                  <a:srgbClr val="1B1B1B"/>
                </a:solidFill>
                <a:latin typeface="Roboto" panose="02000000000000000000" pitchFamily="2" charset="0"/>
                <a:ea typeface="Roboto" panose="02000000000000000000" pitchFamily="2" charset="0"/>
                <a:cs typeface="Roboto" panose="02000000000000000000" pitchFamily="2" charset="0"/>
              </a:rPr>
              <a:t>duyệt</a:t>
            </a:r>
            <a:r>
              <a:rPr lang="en-US" sz="3200" dirty="0">
                <a:solidFill>
                  <a:srgbClr val="1B1B1B"/>
                </a:solidFill>
                <a:latin typeface="Roboto" panose="02000000000000000000" pitchFamily="2" charset="0"/>
                <a:ea typeface="Roboto" panose="02000000000000000000" pitchFamily="2" charset="0"/>
                <a:cs typeface="Roboto" panose="02000000000000000000" pitchFamily="2" charset="0"/>
              </a:rPr>
              <a:t>.</a:t>
            </a:r>
          </a:p>
          <a:p>
            <a:pPr marL="345440" lvl="1" algn="just">
              <a:lnSpc>
                <a:spcPts val="4479"/>
              </a:lnSpc>
            </a:pPr>
            <a:endParaRPr lang="en-US" sz="3199" dirty="0">
              <a:solidFill>
                <a:srgbClr val="090909"/>
              </a:solidFill>
              <a:latin typeface="Roboto" panose="02000000000000000000" pitchFamily="2" charset="0"/>
              <a:ea typeface="Roboto" panose="02000000000000000000" pitchFamily="2" charset="0"/>
              <a:cs typeface="Roboto" panose="02000000000000000000" pitchFamily="2" charset="0"/>
            </a:endParaRPr>
          </a:p>
        </p:txBody>
      </p:sp>
      <p:sp>
        <p:nvSpPr>
          <p:cNvPr id="7" name="Slide Number Placeholder 6">
            <a:extLst>
              <a:ext uri="{FF2B5EF4-FFF2-40B4-BE49-F238E27FC236}">
                <a16:creationId xmlns:a16="http://schemas.microsoft.com/office/drawing/2014/main" id="{2A4D69CD-3D9F-270F-7BD4-36810AC0FD6C}"/>
              </a:ext>
            </a:extLst>
          </p:cNvPr>
          <p:cNvSpPr>
            <a:spLocks noGrp="1"/>
          </p:cNvSpPr>
          <p:nvPr>
            <p:ph type="sldNum" sz="quarter" idx="12"/>
          </p:nvPr>
        </p:nvSpPr>
        <p:spPr>
          <a:xfrm>
            <a:off x="17071471" y="9531633"/>
            <a:ext cx="1216529" cy="755367"/>
          </a:xfrm>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25" b="7825"/>
          <a:stretch>
            <a:fillRect/>
          </a:stretch>
        </p:blipFill>
        <p:spPr>
          <a:xfrm>
            <a:off x="0" y="0"/>
            <a:ext cx="18288000" cy="10287000"/>
          </a:xfrm>
          <a:prstGeom prst="rect">
            <a:avLst/>
          </a:prstGeom>
        </p:spPr>
      </p:pic>
      <p:grpSp>
        <p:nvGrpSpPr>
          <p:cNvPr id="3" name="Group 3"/>
          <p:cNvGrpSpPr/>
          <p:nvPr/>
        </p:nvGrpSpPr>
        <p:grpSpPr>
          <a:xfrm>
            <a:off x="1567787" y="2110618"/>
            <a:ext cx="14338382" cy="6863881"/>
            <a:chOff x="0" y="-2308683"/>
            <a:chExt cx="19117843" cy="9151843"/>
          </a:xfrm>
        </p:grpSpPr>
        <p:sp>
          <p:nvSpPr>
            <p:cNvPr id="4" name="TextBox 4"/>
            <p:cNvSpPr txBox="1"/>
            <p:nvPr/>
          </p:nvSpPr>
          <p:spPr>
            <a:xfrm>
              <a:off x="246417" y="-2308683"/>
              <a:ext cx="18871426" cy="6617197"/>
            </a:xfrm>
            <a:prstGeom prst="rect">
              <a:avLst/>
            </a:prstGeom>
          </p:spPr>
          <p:txBody>
            <a:bodyPr lIns="0" tIns="0" rIns="0" bIns="0" rtlCol="0" anchor="t">
              <a:spAutoFit/>
            </a:bodyPr>
            <a:lstStyle/>
            <a:p>
              <a:pPr algn="just">
                <a:lnSpc>
                  <a:spcPts val="4320"/>
                </a:lnSpc>
              </a:pPr>
              <a:r>
                <a:rPr lang="en-US" sz="2800" dirty="0" err="1">
                  <a:solidFill>
                    <a:srgbClr val="FFFFFF"/>
                  </a:solidFill>
                  <a:latin typeface="Roboto"/>
                </a:rPr>
                <a:t>GreenSock</a:t>
              </a:r>
              <a:r>
                <a:rPr lang="en-US" sz="2800" dirty="0">
                  <a:solidFill>
                    <a:srgbClr val="FFFFFF"/>
                  </a:solidFill>
                  <a:latin typeface="Roboto"/>
                </a:rPr>
                <a:t> </a:t>
              </a:r>
              <a:r>
                <a:rPr lang="en-US" sz="2800" dirty="0" err="1">
                  <a:solidFill>
                    <a:srgbClr val="FFFFFF"/>
                  </a:solidFill>
                  <a:latin typeface="Roboto"/>
                </a:rPr>
                <a:t>là</a:t>
              </a:r>
              <a:r>
                <a:rPr lang="en-US" sz="2800" dirty="0">
                  <a:solidFill>
                    <a:srgbClr val="FFFFFF"/>
                  </a:solidFill>
                  <a:latin typeface="Roboto"/>
                </a:rPr>
                <a:t> </a:t>
              </a:r>
              <a:r>
                <a:rPr lang="en-US" sz="2800" dirty="0" err="1">
                  <a:solidFill>
                    <a:srgbClr val="FFFFFF"/>
                  </a:solidFill>
                  <a:latin typeface="Roboto"/>
                </a:rPr>
                <a:t>một</a:t>
              </a:r>
              <a:r>
                <a:rPr lang="en-US" sz="2800" dirty="0">
                  <a:solidFill>
                    <a:srgbClr val="FFFFFF"/>
                  </a:solidFill>
                  <a:latin typeface="Roboto"/>
                </a:rPr>
                <a:t> </a:t>
              </a:r>
              <a:r>
                <a:rPr lang="en-US" sz="2800" dirty="0" err="1">
                  <a:solidFill>
                    <a:srgbClr val="FFFFFF"/>
                  </a:solidFill>
                  <a:latin typeface="Roboto"/>
                </a:rPr>
                <a:t>nền</a:t>
              </a:r>
              <a:r>
                <a:rPr lang="en-US" sz="2800" dirty="0">
                  <a:solidFill>
                    <a:srgbClr val="FFFFFF"/>
                  </a:solidFill>
                  <a:latin typeface="Roboto"/>
                </a:rPr>
                <a:t> </a:t>
              </a:r>
              <a:r>
                <a:rPr lang="en-US" sz="2800" dirty="0" err="1">
                  <a:solidFill>
                    <a:srgbClr val="FFFFFF"/>
                  </a:solidFill>
                  <a:latin typeface="Roboto"/>
                </a:rPr>
                <a:t>tảng</a:t>
              </a:r>
              <a:r>
                <a:rPr lang="en-US" sz="2800" dirty="0">
                  <a:solidFill>
                    <a:srgbClr val="FFFFFF"/>
                  </a:solidFill>
                  <a:latin typeface="Roboto"/>
                </a:rPr>
                <a:t> </a:t>
              </a:r>
              <a:r>
                <a:rPr lang="en-US" sz="2800" dirty="0" err="1">
                  <a:solidFill>
                    <a:srgbClr val="FFFFFF"/>
                  </a:solidFill>
                  <a:latin typeface="Roboto"/>
                </a:rPr>
                <a:t>giúp</a:t>
              </a:r>
              <a:r>
                <a:rPr lang="en-US" sz="2800" dirty="0">
                  <a:solidFill>
                    <a:srgbClr val="FFFFFF"/>
                  </a:solidFill>
                  <a:latin typeface="Roboto"/>
                </a:rPr>
                <a:t> </a:t>
              </a:r>
              <a:r>
                <a:rPr lang="en-US" sz="2800" dirty="0" err="1">
                  <a:solidFill>
                    <a:srgbClr val="FFFFFF"/>
                  </a:solidFill>
                  <a:latin typeface="Roboto"/>
                </a:rPr>
                <a:t>tạo</a:t>
              </a:r>
              <a:r>
                <a:rPr lang="en-US" sz="2800" dirty="0">
                  <a:solidFill>
                    <a:srgbClr val="FFFFFF"/>
                  </a:solidFill>
                  <a:latin typeface="Roboto"/>
                </a:rPr>
                <a:t> </a:t>
              </a:r>
              <a:r>
                <a:rPr lang="en-US" sz="2800" dirty="0" err="1">
                  <a:solidFill>
                    <a:srgbClr val="FFFFFF"/>
                  </a:solidFill>
                  <a:latin typeface="Roboto"/>
                </a:rPr>
                <a:t>hiệu</a:t>
              </a:r>
              <a:r>
                <a:rPr lang="en-US" sz="2800" dirty="0">
                  <a:solidFill>
                    <a:srgbClr val="FFFFFF"/>
                  </a:solidFill>
                  <a:latin typeface="Roboto"/>
                </a:rPr>
                <a:t> </a:t>
              </a:r>
              <a:r>
                <a:rPr lang="en-US" sz="2800" dirty="0" err="1">
                  <a:solidFill>
                    <a:srgbClr val="FFFFFF"/>
                  </a:solidFill>
                  <a:latin typeface="Roboto"/>
                </a:rPr>
                <a:t>ứng</a:t>
              </a:r>
              <a:r>
                <a:rPr lang="en-US" sz="2800" dirty="0">
                  <a:solidFill>
                    <a:srgbClr val="FFFFFF"/>
                  </a:solidFill>
                  <a:latin typeface="Roboto"/>
                </a:rPr>
                <a:t> web </a:t>
              </a:r>
              <a:r>
                <a:rPr lang="en-US" sz="2800" dirty="0" err="1">
                  <a:solidFill>
                    <a:srgbClr val="FFFFFF"/>
                  </a:solidFill>
                  <a:latin typeface="Roboto"/>
                </a:rPr>
                <a:t>mạnh</a:t>
              </a:r>
              <a:r>
                <a:rPr lang="en-US" sz="2800" dirty="0">
                  <a:solidFill>
                    <a:srgbClr val="FFFFFF"/>
                  </a:solidFill>
                  <a:latin typeface="Roboto"/>
                </a:rPr>
                <a:t> </a:t>
              </a:r>
              <a:r>
                <a:rPr lang="en-US" sz="2800" dirty="0" err="1">
                  <a:solidFill>
                    <a:srgbClr val="FFFFFF"/>
                  </a:solidFill>
                  <a:latin typeface="Roboto"/>
                </a:rPr>
                <a:t>mẹ</a:t>
              </a:r>
              <a:r>
                <a:rPr lang="en-US" sz="2800" dirty="0">
                  <a:solidFill>
                    <a:srgbClr val="FFFFFF"/>
                  </a:solidFill>
                  <a:latin typeface="Roboto"/>
                </a:rPr>
                <a:t> </a:t>
              </a:r>
              <a:r>
                <a:rPr lang="en-US" sz="2800" dirty="0" err="1">
                  <a:solidFill>
                    <a:srgbClr val="FFFFFF"/>
                  </a:solidFill>
                  <a:latin typeface="Roboto"/>
                </a:rPr>
                <a:t>cho</a:t>
              </a:r>
              <a:r>
                <a:rPr lang="en-US" sz="2800" dirty="0">
                  <a:solidFill>
                    <a:srgbClr val="FFFFFF"/>
                  </a:solidFill>
                  <a:latin typeface="Roboto"/>
                </a:rPr>
                <a:t> </a:t>
              </a:r>
              <a:r>
                <a:rPr lang="en-US" sz="2800" dirty="0" err="1">
                  <a:solidFill>
                    <a:srgbClr val="FFFFFF"/>
                  </a:solidFill>
                  <a:latin typeface="Roboto"/>
                </a:rPr>
                <a:t>phép</a:t>
              </a:r>
              <a:r>
                <a:rPr lang="en-US" sz="2800" dirty="0">
                  <a:solidFill>
                    <a:srgbClr val="FFFFFF"/>
                  </a:solidFill>
                  <a:latin typeface="Roboto"/>
                </a:rPr>
                <a:t> </a:t>
              </a:r>
              <a:r>
                <a:rPr lang="en-US" sz="2800" dirty="0" err="1">
                  <a:solidFill>
                    <a:srgbClr val="FFFFFF"/>
                  </a:solidFill>
                  <a:latin typeface="Roboto"/>
                </a:rPr>
                <a:t>tạo</a:t>
              </a:r>
              <a:r>
                <a:rPr lang="en-US" sz="2800" dirty="0">
                  <a:solidFill>
                    <a:srgbClr val="FFFFFF"/>
                  </a:solidFill>
                  <a:latin typeface="Roboto"/>
                </a:rPr>
                <a:t> animations </a:t>
              </a:r>
              <a:r>
                <a:rPr lang="en-US" sz="2800" dirty="0" err="1">
                  <a:solidFill>
                    <a:srgbClr val="FFFFFF"/>
                  </a:solidFill>
                  <a:latin typeface="Roboto"/>
                </a:rPr>
                <a:t>gần</a:t>
              </a:r>
              <a:r>
                <a:rPr lang="en-US" sz="2800" dirty="0">
                  <a:solidFill>
                    <a:srgbClr val="FFFFFF"/>
                  </a:solidFill>
                  <a:latin typeface="Roboto"/>
                </a:rPr>
                <a:t> </a:t>
              </a:r>
              <a:r>
                <a:rPr lang="en-US" sz="2800" dirty="0" err="1">
                  <a:solidFill>
                    <a:srgbClr val="FFFFFF"/>
                  </a:solidFill>
                  <a:latin typeface="Roboto"/>
                </a:rPr>
                <a:t>như</a:t>
              </a:r>
              <a:r>
                <a:rPr lang="en-US" sz="2800" dirty="0">
                  <a:solidFill>
                    <a:srgbClr val="FFFFFF"/>
                  </a:solidFill>
                  <a:latin typeface="Roboto"/>
                </a:rPr>
                <a:t> </a:t>
              </a:r>
              <a:r>
                <a:rPr lang="en-US" sz="2800" dirty="0" err="1">
                  <a:solidFill>
                    <a:srgbClr val="FFFFFF"/>
                  </a:solidFill>
                  <a:latin typeface="Roboto"/>
                </a:rPr>
                <a:t>với</a:t>
              </a:r>
              <a:r>
                <a:rPr lang="en-US" sz="2800" dirty="0">
                  <a:solidFill>
                    <a:srgbClr val="FFFFFF"/>
                  </a:solidFill>
                  <a:latin typeface="Roboto"/>
                </a:rPr>
                <a:t> </a:t>
              </a:r>
              <a:r>
                <a:rPr lang="en-US" sz="2800" dirty="0" err="1">
                  <a:solidFill>
                    <a:srgbClr val="FFFFFF"/>
                  </a:solidFill>
                  <a:latin typeface="Roboto"/>
                </a:rPr>
                <a:t>mọi</a:t>
              </a:r>
              <a:r>
                <a:rPr lang="en-US" sz="2800" dirty="0">
                  <a:solidFill>
                    <a:srgbClr val="FFFFFF"/>
                  </a:solidFill>
                  <a:latin typeface="Roboto"/>
                </a:rPr>
                <a:t> </a:t>
              </a:r>
              <a:r>
                <a:rPr lang="en-US" sz="2800" dirty="0" err="1">
                  <a:solidFill>
                    <a:srgbClr val="FFFFFF"/>
                  </a:solidFill>
                  <a:latin typeface="Roboto"/>
                </a:rPr>
                <a:t>thuộc</a:t>
              </a:r>
              <a:r>
                <a:rPr lang="en-US" sz="2800" dirty="0">
                  <a:solidFill>
                    <a:srgbClr val="FFFFFF"/>
                  </a:solidFill>
                  <a:latin typeface="Roboto"/>
                </a:rPr>
                <a:t> </a:t>
              </a:r>
              <a:r>
                <a:rPr lang="en-US" sz="2800" dirty="0" err="1">
                  <a:solidFill>
                    <a:srgbClr val="FFFFFF"/>
                  </a:solidFill>
                  <a:latin typeface="Roboto"/>
                </a:rPr>
                <a:t>tính</a:t>
              </a:r>
              <a:r>
                <a:rPr lang="en-US" sz="2800" dirty="0">
                  <a:solidFill>
                    <a:srgbClr val="FFFFFF"/>
                  </a:solidFill>
                  <a:latin typeface="Roboto"/>
                </a:rPr>
                <a:t> </a:t>
              </a:r>
              <a:r>
                <a:rPr lang="en-US" sz="2800" dirty="0" err="1">
                  <a:solidFill>
                    <a:srgbClr val="FFFFFF"/>
                  </a:solidFill>
                  <a:latin typeface="Roboto"/>
                </a:rPr>
                <a:t>của</a:t>
              </a:r>
              <a:r>
                <a:rPr lang="en-US" sz="2800" dirty="0">
                  <a:solidFill>
                    <a:srgbClr val="FFFFFF"/>
                  </a:solidFill>
                  <a:latin typeface="Roboto"/>
                </a:rPr>
                <a:t> </a:t>
              </a:r>
              <a:r>
                <a:rPr lang="en-US" sz="2800" dirty="0" err="1">
                  <a:solidFill>
                    <a:srgbClr val="FFFFFF"/>
                  </a:solidFill>
                  <a:latin typeface="Roboto"/>
                </a:rPr>
                <a:t>phần</a:t>
              </a:r>
              <a:r>
                <a:rPr lang="en-US" sz="2800" dirty="0">
                  <a:solidFill>
                    <a:srgbClr val="FFFFFF"/>
                  </a:solidFill>
                  <a:latin typeface="Roboto"/>
                </a:rPr>
                <a:t> </a:t>
              </a:r>
              <a:r>
                <a:rPr lang="en-US" sz="2800" dirty="0" err="1">
                  <a:solidFill>
                    <a:srgbClr val="FFFFFF"/>
                  </a:solidFill>
                  <a:latin typeface="Roboto"/>
                </a:rPr>
                <a:t>tử</a:t>
              </a:r>
              <a:r>
                <a:rPr lang="en-US" sz="2800" dirty="0">
                  <a:solidFill>
                    <a:srgbClr val="FFFFFF"/>
                  </a:solidFill>
                  <a:latin typeface="Roboto"/>
                </a:rPr>
                <a:t> DOM, </a:t>
              </a:r>
              <a:r>
                <a:rPr lang="en-US" sz="2800" dirty="0" err="1">
                  <a:solidFill>
                    <a:srgbClr val="FFFFFF"/>
                  </a:solidFill>
                  <a:latin typeface="Roboto"/>
                </a:rPr>
                <a:t>giá</a:t>
              </a:r>
              <a:r>
                <a:rPr lang="en-US" sz="2800" dirty="0">
                  <a:solidFill>
                    <a:srgbClr val="FFFFFF"/>
                  </a:solidFill>
                  <a:latin typeface="Roboto"/>
                </a:rPr>
                <a:t> </a:t>
              </a:r>
              <a:r>
                <a:rPr lang="en-US" sz="2800" dirty="0" err="1">
                  <a:solidFill>
                    <a:srgbClr val="FFFFFF"/>
                  </a:solidFill>
                  <a:latin typeface="Roboto"/>
                </a:rPr>
                <a:t>trị</a:t>
              </a:r>
              <a:r>
                <a:rPr lang="en-US" sz="2800" dirty="0">
                  <a:solidFill>
                    <a:srgbClr val="FFFFFF"/>
                  </a:solidFill>
                  <a:latin typeface="Roboto"/>
                </a:rPr>
                <a:t> </a:t>
              </a:r>
              <a:r>
                <a:rPr lang="en-US" sz="2800" dirty="0" err="1">
                  <a:solidFill>
                    <a:srgbClr val="FFFFFF"/>
                  </a:solidFill>
                  <a:latin typeface="Roboto"/>
                </a:rPr>
                <a:t>css</a:t>
              </a:r>
              <a:r>
                <a:rPr lang="en-US" sz="2800" dirty="0">
                  <a:solidFill>
                    <a:srgbClr val="FFFFFF"/>
                  </a:solidFill>
                  <a:latin typeface="Roboto"/>
                </a:rPr>
                <a:t> , </a:t>
              </a:r>
              <a:r>
                <a:rPr lang="en-US" sz="2800" dirty="0" err="1">
                  <a:solidFill>
                    <a:srgbClr val="FFFFFF"/>
                  </a:solidFill>
                  <a:latin typeface="Roboto"/>
                </a:rPr>
                <a:t>đối</a:t>
              </a:r>
              <a:r>
                <a:rPr lang="en-US" sz="2800" dirty="0">
                  <a:solidFill>
                    <a:srgbClr val="FFFFFF"/>
                  </a:solidFill>
                  <a:latin typeface="Roboto"/>
                </a:rPr>
                <a:t> </a:t>
              </a:r>
              <a:r>
                <a:rPr lang="en-US" sz="2800" dirty="0" err="1">
                  <a:solidFill>
                    <a:srgbClr val="FFFFFF"/>
                  </a:solidFill>
                  <a:latin typeface="Roboto"/>
                </a:rPr>
                <a:t>tượng</a:t>
              </a:r>
              <a:r>
                <a:rPr lang="en-US" sz="2800" dirty="0">
                  <a:solidFill>
                    <a:srgbClr val="FFFFFF"/>
                  </a:solidFill>
                  <a:latin typeface="Roboto"/>
                </a:rPr>
                <a:t> canvas </a:t>
              </a:r>
              <a:r>
                <a:rPr lang="en-US" sz="2800" dirty="0" err="1">
                  <a:solidFill>
                    <a:srgbClr val="FFFFFF"/>
                  </a:solidFill>
                  <a:latin typeface="Roboto"/>
                </a:rPr>
                <a:t>và</a:t>
              </a:r>
              <a:r>
                <a:rPr lang="en-US" sz="2800" dirty="0">
                  <a:solidFill>
                    <a:srgbClr val="FFFFFF"/>
                  </a:solidFill>
                  <a:latin typeface="Roboto"/>
                </a:rPr>
                <a:t> </a:t>
              </a:r>
              <a:r>
                <a:rPr lang="en-US" sz="2800" dirty="0" err="1">
                  <a:solidFill>
                    <a:srgbClr val="FFFFFF"/>
                  </a:solidFill>
                  <a:latin typeface="Roboto"/>
                </a:rPr>
                <a:t>nhiều</a:t>
              </a:r>
              <a:r>
                <a:rPr lang="en-US" sz="2800" dirty="0">
                  <a:solidFill>
                    <a:srgbClr val="FFFFFF"/>
                  </a:solidFill>
                  <a:latin typeface="Roboto"/>
                </a:rPr>
                <a:t> </a:t>
              </a:r>
              <a:r>
                <a:rPr lang="en-US" sz="2800" dirty="0" err="1">
                  <a:solidFill>
                    <a:srgbClr val="FFFFFF"/>
                  </a:solidFill>
                  <a:latin typeface="Roboto"/>
                </a:rPr>
                <a:t>hơn</a:t>
              </a:r>
              <a:r>
                <a:rPr lang="en-US" sz="2800" dirty="0">
                  <a:solidFill>
                    <a:srgbClr val="FFFFFF"/>
                  </a:solidFill>
                  <a:latin typeface="Roboto"/>
                </a:rPr>
                <a:t> </a:t>
              </a:r>
              <a:r>
                <a:rPr lang="en-US" sz="2800" dirty="0" err="1">
                  <a:solidFill>
                    <a:srgbClr val="FFFFFF"/>
                  </a:solidFill>
                  <a:latin typeface="Roboto"/>
                </a:rPr>
                <a:t>thế</a:t>
              </a:r>
              <a:endParaRPr lang="en-US" sz="2800" dirty="0">
                <a:solidFill>
                  <a:srgbClr val="FFFFFF"/>
                </a:solidFill>
                <a:latin typeface="Roboto"/>
              </a:endParaRPr>
            </a:p>
            <a:p>
              <a:pPr algn="just">
                <a:lnSpc>
                  <a:spcPts val="4320"/>
                </a:lnSpc>
              </a:pPr>
              <a:endParaRPr lang="en-US" sz="2800" dirty="0">
                <a:solidFill>
                  <a:srgbClr val="FFFFFF"/>
                </a:solidFill>
                <a:latin typeface="Roboto"/>
              </a:endParaRPr>
            </a:p>
            <a:p>
              <a:pPr algn="just">
                <a:lnSpc>
                  <a:spcPts val="4320"/>
                </a:lnSpc>
              </a:pPr>
              <a:r>
                <a:rPr lang="en-US" sz="2800" dirty="0">
                  <a:solidFill>
                    <a:srgbClr val="FFFFFF"/>
                  </a:solidFill>
                  <a:latin typeface="Roboto"/>
                </a:rPr>
                <a:t> </a:t>
              </a:r>
              <a:r>
                <a:rPr lang="vi-VN" sz="2800" dirty="0">
                  <a:solidFill>
                    <a:srgbClr val="FFFFFF"/>
                  </a:solidFill>
                  <a:latin typeface="Roboto"/>
                </a:rPr>
                <a:t>Cơ chế của </a:t>
              </a:r>
              <a:r>
                <a:rPr lang="vi-VN" sz="2800" dirty="0" err="1">
                  <a:solidFill>
                    <a:srgbClr val="FFFFFF"/>
                  </a:solidFill>
                  <a:latin typeface="Roboto"/>
                </a:rPr>
                <a:t>GreenSock</a:t>
              </a:r>
              <a:r>
                <a:rPr lang="vi-VN" sz="2800" dirty="0">
                  <a:solidFill>
                    <a:srgbClr val="FFFFFF"/>
                  </a:solidFill>
                  <a:latin typeface="Roboto"/>
                </a:rPr>
                <a:t> (GSAP) là nhận vào giá trị ban đầu và kết thúc của một thuộc tính rồi </a:t>
              </a:r>
              <a:r>
                <a:rPr lang="vi-VN" sz="2800" dirty="0" err="1">
                  <a:solidFill>
                    <a:srgbClr val="FFFFFF"/>
                  </a:solidFill>
                  <a:latin typeface="Roboto"/>
                </a:rPr>
                <a:t>animate</a:t>
              </a:r>
              <a:r>
                <a:rPr lang="vi-VN" sz="2800" dirty="0">
                  <a:solidFill>
                    <a:srgbClr val="FFFFFF"/>
                  </a:solidFill>
                  <a:latin typeface="Roboto"/>
                </a:rPr>
                <a:t> nó 60 lần mỗi giây. Chính vì vậy nó mới có tên là "</a:t>
              </a:r>
              <a:r>
                <a:rPr lang="vi-VN" sz="2800" dirty="0" err="1">
                  <a:solidFill>
                    <a:srgbClr val="FFFFFF"/>
                  </a:solidFill>
                  <a:latin typeface="Roboto"/>
                </a:rPr>
                <a:t>GreenSock</a:t>
              </a:r>
              <a:r>
                <a:rPr lang="vi-VN" sz="2800" dirty="0">
                  <a:solidFill>
                    <a:srgbClr val="FFFFFF"/>
                  </a:solidFill>
                  <a:latin typeface="Roboto"/>
                </a:rPr>
                <a:t> </a:t>
              </a:r>
              <a:r>
                <a:rPr lang="vi-VN" sz="2800" dirty="0" err="1">
                  <a:solidFill>
                    <a:srgbClr val="FFFFFF"/>
                  </a:solidFill>
                  <a:latin typeface="Roboto"/>
                </a:rPr>
                <a:t>Property</a:t>
              </a:r>
              <a:r>
                <a:rPr lang="vi-VN" sz="2800" dirty="0">
                  <a:solidFill>
                    <a:srgbClr val="FFFFFF"/>
                  </a:solidFill>
                  <a:latin typeface="Roboto"/>
                </a:rPr>
                <a:t> </a:t>
              </a:r>
              <a:r>
                <a:rPr lang="vi-VN" sz="2800" dirty="0" err="1">
                  <a:solidFill>
                    <a:srgbClr val="FFFFFF"/>
                  </a:solidFill>
                  <a:latin typeface="Roboto"/>
                </a:rPr>
                <a:t>Manipulator</a:t>
              </a:r>
              <a:r>
                <a:rPr lang="vi-VN" sz="2800" dirty="0">
                  <a:solidFill>
                    <a:srgbClr val="FFFFFF"/>
                  </a:solidFill>
                  <a:latin typeface="Roboto"/>
                </a:rPr>
                <a:t>" (GSPM) nhưng vì cái tên đó không được đẹp cho lắm nên đã được gọi </a:t>
              </a:r>
              <a:r>
                <a:rPr lang="vi-VN" sz="2800" dirty="0" err="1">
                  <a:solidFill>
                    <a:srgbClr val="FFFFFF"/>
                  </a:solidFill>
                  <a:latin typeface="Roboto"/>
                </a:rPr>
                <a:t>vớI</a:t>
              </a:r>
              <a:r>
                <a:rPr lang="vi-VN" sz="2800" dirty="0">
                  <a:solidFill>
                    <a:srgbClr val="FFFFFF"/>
                  </a:solidFill>
                  <a:latin typeface="Roboto"/>
                </a:rPr>
                <a:t> một cái tên mới là GSAP.</a:t>
              </a:r>
            </a:p>
            <a:p>
              <a:pPr algn="just">
                <a:lnSpc>
                  <a:spcPts val="4320"/>
                </a:lnSpc>
              </a:pPr>
              <a:endParaRPr lang="vi-VN" sz="3600" dirty="0">
                <a:solidFill>
                  <a:srgbClr val="FFFFFF"/>
                </a:solidFill>
                <a:latin typeface="Roboto"/>
              </a:endParaRPr>
            </a:p>
            <a:p>
              <a:pPr algn="just">
                <a:lnSpc>
                  <a:spcPts val="4320"/>
                </a:lnSpc>
              </a:pPr>
              <a:endParaRPr lang="en-US" sz="3600" dirty="0">
                <a:solidFill>
                  <a:srgbClr val="FFFFFF"/>
                </a:solidFill>
                <a:latin typeface="Roboto"/>
              </a:endParaRPr>
            </a:p>
          </p:txBody>
        </p:sp>
        <p:sp>
          <p:nvSpPr>
            <p:cNvPr id="5" name="TextBox 5"/>
            <p:cNvSpPr txBox="1"/>
            <p:nvPr/>
          </p:nvSpPr>
          <p:spPr>
            <a:xfrm>
              <a:off x="0" y="6164768"/>
              <a:ext cx="18871426" cy="678392"/>
            </a:xfrm>
            <a:prstGeom prst="rect">
              <a:avLst/>
            </a:prstGeom>
          </p:spPr>
          <p:txBody>
            <a:bodyPr lIns="0" tIns="0" rIns="0" bIns="0" rtlCol="0" anchor="t">
              <a:spAutoFit/>
            </a:bodyPr>
            <a:lstStyle/>
            <a:p>
              <a:pPr algn="ctr">
                <a:lnSpc>
                  <a:spcPts val="3960"/>
                </a:lnSpc>
              </a:pPr>
              <a:endParaRPr/>
            </a:p>
          </p:txBody>
        </p:sp>
      </p:grpSp>
      <p:sp>
        <p:nvSpPr>
          <p:cNvPr id="6" name="TextBox 6"/>
          <p:cNvSpPr txBox="1"/>
          <p:nvPr/>
        </p:nvSpPr>
        <p:spPr>
          <a:xfrm>
            <a:off x="2097241" y="601551"/>
            <a:ext cx="6400361" cy="838200"/>
          </a:xfrm>
          <a:prstGeom prst="rect">
            <a:avLst/>
          </a:prstGeom>
        </p:spPr>
        <p:txBody>
          <a:bodyPr lIns="0" tIns="0" rIns="0" bIns="0" rtlCol="0" anchor="t">
            <a:spAutoFit/>
          </a:bodyPr>
          <a:lstStyle/>
          <a:p>
            <a:pPr>
              <a:lnSpc>
                <a:spcPts val="6600"/>
              </a:lnSpc>
            </a:pPr>
            <a:r>
              <a:rPr lang="en-US" sz="5500" dirty="0">
                <a:solidFill>
                  <a:srgbClr val="FFBE40"/>
                </a:solidFill>
                <a:latin typeface="Roboto Bold"/>
              </a:rPr>
              <a:t>3. </a:t>
            </a:r>
            <a:r>
              <a:rPr lang="en-US" sz="5500" dirty="0" err="1">
                <a:solidFill>
                  <a:srgbClr val="FFBE40"/>
                </a:solidFill>
                <a:latin typeface="Roboto Bold"/>
              </a:rPr>
              <a:t>GreenSock</a:t>
            </a:r>
            <a:r>
              <a:rPr lang="en-US" sz="5500" dirty="0">
                <a:solidFill>
                  <a:srgbClr val="FFBE40"/>
                </a:solidFill>
                <a:latin typeface="Roboto Bold"/>
              </a:rPr>
              <a:t>  </a:t>
            </a:r>
          </a:p>
        </p:txBody>
      </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38333" y="744764"/>
            <a:ext cx="529454" cy="694987"/>
          </a:xfrm>
          <a:prstGeom prst="rect">
            <a:avLst/>
          </a:prstGeom>
        </p:spPr>
      </p:pic>
      <p:pic>
        <p:nvPicPr>
          <p:cNvPr id="1028" name="Picture 4">
            <a:extLst>
              <a:ext uri="{FF2B5EF4-FFF2-40B4-BE49-F238E27FC236}">
                <a16:creationId xmlns:a16="http://schemas.microsoft.com/office/drawing/2014/main" id="{F49722DD-393B-E1BE-7E60-F40DEE4287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21" y="6180506"/>
            <a:ext cx="5105400" cy="38290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imated gif with a carousel of cards that can be swiped">
            <a:extLst>
              <a:ext uri="{FF2B5EF4-FFF2-40B4-BE49-F238E27FC236}">
                <a16:creationId xmlns:a16="http://schemas.microsoft.com/office/drawing/2014/main" id="{70941532-5CDA-F382-F751-B63C94BB32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6180506"/>
            <a:ext cx="4338018" cy="38174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F54C6F6-F387-F5AB-454D-F1EC192623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15657" y="6167560"/>
            <a:ext cx="7891380" cy="381745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0851673F-64AF-2DC7-150F-5EE5E76EA347}"/>
              </a:ext>
            </a:extLst>
          </p:cNvPr>
          <p:cNvSpPr>
            <a:spLocks noGrp="1"/>
          </p:cNvSpPr>
          <p:nvPr>
            <p:ph type="sldNum" sz="quarter" idx="12"/>
          </p:nvPr>
        </p:nvSpPr>
        <p:spPr>
          <a:xfrm>
            <a:off x="17071470" y="0"/>
            <a:ext cx="1216529" cy="755367"/>
          </a:xfrm>
        </p:spPr>
        <p:txBody>
          <a:bodyPr/>
          <a:lstStyle/>
          <a:p>
            <a:fld id="{B6F15528-21DE-4FAA-801E-634DDDAF4B2B}"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8223779" y="-8223780"/>
            <a:ext cx="1840442" cy="18288001"/>
          </a:xfrm>
          <a:prstGeom prst="rect">
            <a:avLst/>
          </a:prstGeom>
          <a:solidFill>
            <a:srgbClr val="FFBE40"/>
          </a:solidFill>
        </p:spPr>
      </p:sp>
      <p:grpSp>
        <p:nvGrpSpPr>
          <p:cNvPr id="5" name="Group 5"/>
          <p:cNvGrpSpPr/>
          <p:nvPr/>
        </p:nvGrpSpPr>
        <p:grpSpPr>
          <a:xfrm>
            <a:off x="-1447231" y="508487"/>
            <a:ext cx="11858651" cy="1668573"/>
            <a:chOff x="0" y="0"/>
            <a:chExt cx="15811535" cy="2224764"/>
          </a:xfrm>
        </p:grpSpPr>
        <p:sp>
          <p:nvSpPr>
            <p:cNvPr id="6" name="TextBox 6"/>
            <p:cNvSpPr txBox="1"/>
            <p:nvPr/>
          </p:nvSpPr>
          <p:spPr>
            <a:xfrm>
              <a:off x="0" y="-9525"/>
              <a:ext cx="15811535" cy="1266825"/>
            </a:xfrm>
            <a:prstGeom prst="rect">
              <a:avLst/>
            </a:prstGeom>
          </p:spPr>
          <p:txBody>
            <a:bodyPr lIns="0" tIns="0" rIns="0" bIns="0" rtlCol="0" anchor="t">
              <a:spAutoFit/>
            </a:bodyPr>
            <a:lstStyle/>
            <a:p>
              <a:pPr marL="0" lvl="0" indent="0" algn="ctr">
                <a:lnSpc>
                  <a:spcPts val="7439"/>
                </a:lnSpc>
                <a:spcBef>
                  <a:spcPct val="0"/>
                </a:spcBef>
              </a:pPr>
              <a:r>
                <a:rPr lang="en-US" sz="6199" dirty="0">
                  <a:solidFill>
                    <a:srgbClr val="090909"/>
                  </a:solidFill>
                  <a:latin typeface="Roboto Bold"/>
                </a:rPr>
                <a:t>3. </a:t>
              </a:r>
              <a:r>
                <a:rPr lang="en-US" sz="6199" dirty="0" err="1">
                  <a:solidFill>
                    <a:srgbClr val="090909"/>
                  </a:solidFill>
                  <a:latin typeface="Roboto Bold"/>
                </a:rPr>
                <a:t>GreenSock</a:t>
              </a:r>
              <a:endParaRPr lang="en-US" sz="6199" dirty="0">
                <a:solidFill>
                  <a:srgbClr val="090909"/>
                </a:solidFill>
                <a:latin typeface="Roboto Bold"/>
              </a:endParaRPr>
            </a:p>
          </p:txBody>
        </p:sp>
        <p:sp>
          <p:nvSpPr>
            <p:cNvPr id="7" name="TextBox 7"/>
            <p:cNvSpPr txBox="1"/>
            <p:nvPr/>
          </p:nvSpPr>
          <p:spPr>
            <a:xfrm>
              <a:off x="0" y="1668081"/>
              <a:ext cx="15811535" cy="556683"/>
            </a:xfrm>
            <a:prstGeom prst="rect">
              <a:avLst/>
            </a:prstGeom>
          </p:spPr>
          <p:txBody>
            <a:bodyPr lIns="0" tIns="0" rIns="0" bIns="0" rtlCol="0" anchor="t">
              <a:spAutoFit/>
            </a:bodyPr>
            <a:lstStyle/>
            <a:p>
              <a:pPr marL="0" lvl="1" indent="0" algn="l">
                <a:lnSpc>
                  <a:spcPts val="3500"/>
                </a:lnSpc>
                <a:spcBef>
                  <a:spcPct val="0"/>
                </a:spcBef>
              </a:pPr>
              <a:endParaRPr/>
            </a:p>
          </p:txBody>
        </p:sp>
      </p:grpSp>
      <p:graphicFrame>
        <p:nvGraphicFramePr>
          <p:cNvPr id="9" name="Table 9">
            <a:extLst>
              <a:ext uri="{FF2B5EF4-FFF2-40B4-BE49-F238E27FC236}">
                <a16:creationId xmlns:a16="http://schemas.microsoft.com/office/drawing/2014/main" id="{3680E1E6-7CE9-A51B-5382-B5EB30B6A296}"/>
              </a:ext>
            </a:extLst>
          </p:cNvPr>
          <p:cNvGraphicFramePr>
            <a:graphicFrameLocks noGrp="1"/>
          </p:cNvGraphicFramePr>
          <p:nvPr>
            <p:extLst>
              <p:ext uri="{D42A27DB-BD31-4B8C-83A1-F6EECF244321}">
                <p14:modId xmlns:p14="http://schemas.microsoft.com/office/powerpoint/2010/main" val="4220610021"/>
              </p:ext>
            </p:extLst>
          </p:nvPr>
        </p:nvGraphicFramePr>
        <p:xfrm>
          <a:off x="2514600" y="2933700"/>
          <a:ext cx="12192000" cy="6217920"/>
        </p:xfrm>
        <a:graphic>
          <a:graphicData uri="http://schemas.openxmlformats.org/drawingml/2006/table">
            <a:tbl>
              <a:tblPr firstRow="1" bandRow="1">
                <a:tableStyleId>{5940675A-B579-460E-94D1-54222C63F5DA}</a:tableStyleId>
              </a:tblPr>
              <a:tblGrid>
                <a:gridCol w="2209800">
                  <a:extLst>
                    <a:ext uri="{9D8B030D-6E8A-4147-A177-3AD203B41FA5}">
                      <a16:colId xmlns:a16="http://schemas.microsoft.com/office/drawing/2014/main" val="3969918847"/>
                    </a:ext>
                  </a:extLst>
                </a:gridCol>
                <a:gridCol w="9982200">
                  <a:extLst>
                    <a:ext uri="{9D8B030D-6E8A-4147-A177-3AD203B41FA5}">
                      <a16:colId xmlns:a16="http://schemas.microsoft.com/office/drawing/2014/main" val="3244677802"/>
                    </a:ext>
                  </a:extLst>
                </a:gridCol>
              </a:tblGrid>
              <a:tr h="370840">
                <a:tc>
                  <a:txBody>
                    <a:bodyPr/>
                    <a:lstStyle/>
                    <a:p>
                      <a:r>
                        <a:rPr lang="en-US" sz="2400" dirty="0" err="1">
                          <a:latin typeface="Roboto Bold" panose="02000000000000000000" charset="0"/>
                          <a:ea typeface="Roboto Bold" panose="02000000000000000000" charset="0"/>
                        </a:rPr>
                        <a:t>TweenLite</a:t>
                      </a:r>
                      <a:endParaRPr lang="en-US" sz="2400" dirty="0">
                        <a:latin typeface="Roboto Bold" panose="02000000000000000000" charset="0"/>
                        <a:ea typeface="Roboto Bold" panose="02000000000000000000" charset="0"/>
                      </a:endParaRPr>
                    </a:p>
                  </a:txBody>
                  <a:tcPr/>
                </a:tc>
                <a:tc>
                  <a:txBody>
                    <a:bodyPr/>
                    <a:lstStyle/>
                    <a:p>
                      <a:r>
                        <a:rPr lang="en-US" sz="2400" dirty="0">
                          <a:latin typeface="Roboto" panose="02000000000000000000" pitchFamily="2" charset="0"/>
                          <a:ea typeface="Roboto" panose="02000000000000000000" pitchFamily="2" charset="0"/>
                          <a:cs typeface="Roboto" panose="02000000000000000000" pitchFamily="2" charset="0"/>
                        </a:rPr>
                        <a:t>- </a:t>
                      </a:r>
                      <a:r>
                        <a:rPr lang="vi-VN" sz="2400" dirty="0">
                          <a:latin typeface="Roboto" panose="02000000000000000000" pitchFamily="2" charset="0"/>
                          <a:ea typeface="Roboto" panose="02000000000000000000" pitchFamily="2" charset="0"/>
                          <a:cs typeface="Roboto" panose="02000000000000000000" pitchFamily="2" charset="0"/>
                        </a:rPr>
                        <a:t>Là thành phần </a:t>
                      </a:r>
                      <a:r>
                        <a:rPr lang="vi-VN" sz="2400" dirty="0" err="1">
                          <a:latin typeface="Roboto" panose="02000000000000000000" pitchFamily="2" charset="0"/>
                          <a:ea typeface="Roboto" panose="02000000000000000000" pitchFamily="2" charset="0"/>
                          <a:cs typeface="Roboto" panose="02000000000000000000" pitchFamily="2" charset="0"/>
                        </a:rPr>
                        <a:t>core</a:t>
                      </a:r>
                      <a:r>
                        <a:rPr lang="vi-VN" sz="2400" dirty="0">
                          <a:latin typeface="Roboto" panose="02000000000000000000" pitchFamily="2" charset="0"/>
                          <a:ea typeface="Roboto" panose="02000000000000000000" pitchFamily="2" charset="0"/>
                          <a:cs typeface="Roboto" panose="02000000000000000000" pitchFamily="2" charset="0"/>
                        </a:rPr>
                        <a:t> của GSAP, dùng để tạo các hiệu ứng cho các thuộc tính với giá trị </a:t>
                      </a:r>
                      <a:r>
                        <a:rPr lang="vi-VN" sz="2400" dirty="0" err="1">
                          <a:latin typeface="Roboto" panose="02000000000000000000" pitchFamily="2" charset="0"/>
                          <a:ea typeface="Roboto" panose="02000000000000000000" pitchFamily="2" charset="0"/>
                          <a:cs typeface="Roboto" panose="02000000000000000000" pitchFamily="2" charset="0"/>
                        </a:rPr>
                        <a:t>number</a:t>
                      </a:r>
                      <a:r>
                        <a:rPr lang="vi-VN" sz="2400" dirty="0">
                          <a:latin typeface="Roboto" panose="02000000000000000000" pitchFamily="2" charset="0"/>
                          <a:ea typeface="Roboto" panose="02000000000000000000" pitchFamily="2" charset="0"/>
                          <a:cs typeface="Roboto" panose="02000000000000000000" pitchFamily="2" charset="0"/>
                        </a:rPr>
                        <a:t> ví dụ như: </a:t>
                      </a:r>
                      <a:r>
                        <a:rPr lang="vi-VN" sz="2400" dirty="0" err="1">
                          <a:latin typeface="Roboto" panose="02000000000000000000" pitchFamily="2" charset="0"/>
                          <a:ea typeface="Roboto" panose="02000000000000000000" pitchFamily="2" charset="0"/>
                          <a:cs typeface="Roboto" panose="02000000000000000000" pitchFamily="2" charset="0"/>
                        </a:rPr>
                        <a:t>width</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height</a:t>
                      </a:r>
                      <a:r>
                        <a:rPr lang="vi-VN" sz="2400" dirty="0">
                          <a:latin typeface="Roboto" panose="02000000000000000000" pitchFamily="2" charset="0"/>
                          <a:ea typeface="Roboto" panose="02000000000000000000" pitchFamily="2" charset="0"/>
                          <a:cs typeface="Roboto" panose="02000000000000000000" pitchFamily="2" charset="0"/>
                        </a:rPr>
                        <a:t>. Cùng với CSS </a:t>
                      </a:r>
                      <a:r>
                        <a:rPr lang="vi-VN" sz="2400" dirty="0" err="1">
                          <a:latin typeface="Roboto" panose="02000000000000000000" pitchFamily="2" charset="0"/>
                          <a:ea typeface="Roboto" panose="02000000000000000000" pitchFamily="2" charset="0"/>
                          <a:cs typeface="Roboto" panose="02000000000000000000" pitchFamily="2" charset="0"/>
                        </a:rPr>
                        <a:t>plugin</a:t>
                      </a:r>
                      <a:r>
                        <a:rPr lang="vi-VN" sz="2400" dirty="0">
                          <a:latin typeface="Roboto" panose="02000000000000000000" pitchFamily="2" charset="0"/>
                          <a:ea typeface="Roboto" panose="02000000000000000000" pitchFamily="2" charset="0"/>
                          <a:cs typeface="Roboto" panose="02000000000000000000" pitchFamily="2" charset="0"/>
                        </a:rPr>
                        <a:t> bạn có thể tạo hiệu ứng cho bất kỳ CSS </a:t>
                      </a:r>
                      <a:r>
                        <a:rPr lang="vi-VN" sz="2400" dirty="0" err="1">
                          <a:latin typeface="Roboto" panose="02000000000000000000" pitchFamily="2" charset="0"/>
                          <a:ea typeface="Roboto" panose="02000000000000000000" pitchFamily="2" charset="0"/>
                          <a:cs typeface="Roboto" panose="02000000000000000000" pitchFamily="2" charset="0"/>
                        </a:rPr>
                        <a:t>property</a:t>
                      </a:r>
                      <a:r>
                        <a:rPr lang="vi-VN" sz="2400" dirty="0">
                          <a:latin typeface="Roboto" panose="02000000000000000000" pitchFamily="2" charset="0"/>
                          <a:ea typeface="Roboto" panose="02000000000000000000" pitchFamily="2" charset="0"/>
                          <a:cs typeface="Roboto" panose="02000000000000000000" pitchFamily="2" charset="0"/>
                        </a:rPr>
                        <a:t> ví dụ như </a:t>
                      </a:r>
                      <a:r>
                        <a:rPr lang="vi-VN" sz="2400" dirty="0" err="1">
                          <a:latin typeface="Roboto" panose="02000000000000000000" pitchFamily="2" charset="0"/>
                          <a:ea typeface="Roboto" panose="02000000000000000000" pitchFamily="2" charset="0"/>
                          <a:cs typeface="Roboto" panose="02000000000000000000" pitchFamily="2" charset="0"/>
                        </a:rPr>
                        <a:t>fontSize</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backgroundColor</a:t>
                      </a:r>
                      <a:r>
                        <a:rPr lang="vi-VN" sz="2400" dirty="0">
                          <a:latin typeface="Roboto" panose="02000000000000000000" pitchFamily="2" charset="0"/>
                          <a:ea typeface="Roboto" panose="02000000000000000000" pitchFamily="2" charset="0"/>
                          <a:cs typeface="Roboto" panose="02000000000000000000" pitchFamily="2" charset="0"/>
                        </a:rPr>
                        <a:t>.</a:t>
                      </a:r>
                    </a:p>
                    <a:p>
                      <a:r>
                        <a:rPr lang="en-US"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TweenLite</a:t>
                      </a:r>
                      <a:r>
                        <a:rPr lang="vi-VN" sz="2400" dirty="0">
                          <a:latin typeface="Roboto" panose="02000000000000000000" pitchFamily="2" charset="0"/>
                          <a:ea typeface="Roboto" panose="02000000000000000000" pitchFamily="2" charset="0"/>
                          <a:cs typeface="Roboto" panose="02000000000000000000" pitchFamily="2" charset="0"/>
                        </a:rPr>
                        <a:t> thì tốt cho các hiệu ứng đơn giản với một vài </a:t>
                      </a:r>
                      <a:r>
                        <a:rPr lang="vi-VN" sz="2400" dirty="0" err="1">
                          <a:latin typeface="Roboto" panose="02000000000000000000" pitchFamily="2" charset="0"/>
                          <a:ea typeface="Roboto" panose="02000000000000000000" pitchFamily="2" charset="0"/>
                          <a:cs typeface="Roboto" panose="02000000000000000000" pitchFamily="2" charset="0"/>
                        </a:rPr>
                        <a:t>elements</a:t>
                      </a:r>
                      <a:endParaRPr lang="en-US" sz="24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622784430"/>
                  </a:ext>
                </a:extLst>
              </a:tr>
              <a:tr h="370840">
                <a:tc>
                  <a:txBody>
                    <a:bodyPr/>
                    <a:lstStyle/>
                    <a:p>
                      <a:r>
                        <a:rPr lang="en-US" sz="2400" dirty="0" err="1">
                          <a:latin typeface="Roboto Bold" panose="02000000000000000000" charset="0"/>
                          <a:ea typeface="Roboto Bold" panose="02000000000000000000" charset="0"/>
                        </a:rPr>
                        <a:t>TimelineLite</a:t>
                      </a:r>
                      <a:r>
                        <a:rPr lang="en-US" sz="2400" dirty="0"/>
                        <a:t>	</a:t>
                      </a:r>
                    </a:p>
                  </a:txBody>
                  <a:tcPr/>
                </a:tc>
                <a:tc>
                  <a:txBody>
                    <a:bodyPr/>
                    <a:lstStyle/>
                    <a:p>
                      <a:r>
                        <a:rPr lang="en-US" sz="2400" dirty="0">
                          <a:latin typeface="Roboto" panose="02000000000000000000" pitchFamily="2" charset="0"/>
                          <a:ea typeface="Roboto" panose="02000000000000000000" pitchFamily="2" charset="0"/>
                          <a:cs typeface="Roboto" panose="02000000000000000000" pitchFamily="2" charset="0"/>
                        </a:rPr>
                        <a:t>- </a:t>
                      </a:r>
                      <a:r>
                        <a:rPr lang="vi-VN" sz="2400" dirty="0">
                          <a:latin typeface="Roboto" panose="02000000000000000000" pitchFamily="2" charset="0"/>
                          <a:ea typeface="Roboto" panose="02000000000000000000" pitchFamily="2" charset="0"/>
                          <a:cs typeface="Roboto" panose="02000000000000000000" pitchFamily="2" charset="0"/>
                        </a:rPr>
                        <a:t>Bao gồm nhiều hiệu ứng hoặc dòng thời gian. </a:t>
                      </a:r>
                      <a:r>
                        <a:rPr lang="vi-VN" sz="2400" dirty="0" err="1">
                          <a:latin typeface="Roboto" panose="02000000000000000000" pitchFamily="2" charset="0"/>
                          <a:ea typeface="Roboto" panose="02000000000000000000" pitchFamily="2" charset="0"/>
                          <a:cs typeface="Roboto" panose="02000000000000000000" pitchFamily="2" charset="0"/>
                        </a:rPr>
                        <a:t>Pause</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reverse</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restart</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speed</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up</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slow</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down</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seek</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time</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add</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labels</a:t>
                      </a:r>
                      <a:r>
                        <a:rPr lang="vi-VN" sz="2400" dirty="0">
                          <a:latin typeface="Roboto" panose="02000000000000000000" pitchFamily="2" charset="0"/>
                          <a:ea typeface="Roboto" panose="02000000000000000000" pitchFamily="2" charset="0"/>
                          <a:cs typeface="Roboto" panose="02000000000000000000" pitchFamily="2" charset="0"/>
                        </a:rPr>
                        <a:t>...</a:t>
                      </a:r>
                    </a:p>
                    <a:p>
                      <a:r>
                        <a:rPr lang="en-US" sz="2400" dirty="0">
                          <a:latin typeface="Roboto" panose="02000000000000000000" pitchFamily="2" charset="0"/>
                          <a:ea typeface="Roboto" panose="02000000000000000000" pitchFamily="2" charset="0"/>
                          <a:cs typeface="Roboto" panose="02000000000000000000" pitchFamily="2" charset="0"/>
                        </a:rPr>
                        <a:t>- </a:t>
                      </a:r>
                      <a:r>
                        <a:rPr lang="vi-VN" sz="2400" dirty="0">
                          <a:latin typeface="Roboto" panose="02000000000000000000" pitchFamily="2" charset="0"/>
                          <a:ea typeface="Roboto" panose="02000000000000000000" pitchFamily="2" charset="0"/>
                          <a:cs typeface="Roboto" panose="02000000000000000000" pitchFamily="2" charset="0"/>
                        </a:rPr>
                        <a:t>Thường dùng để tạo hiệu ứng theo trình tự thời gian</a:t>
                      </a:r>
                      <a:r>
                        <a:rPr lang="vi-VN" sz="2400" dirty="0"/>
                        <a:t>.</a:t>
                      </a:r>
                      <a:endParaRPr lang="en-US" sz="2400" dirty="0"/>
                    </a:p>
                  </a:txBody>
                  <a:tcPr/>
                </a:tc>
                <a:extLst>
                  <a:ext uri="{0D108BD9-81ED-4DB2-BD59-A6C34878D82A}">
                    <a16:rowId xmlns:a16="http://schemas.microsoft.com/office/drawing/2014/main" val="2279478719"/>
                  </a:ext>
                </a:extLst>
              </a:tr>
              <a:tr h="370840">
                <a:tc>
                  <a:txBody>
                    <a:bodyPr/>
                    <a:lstStyle/>
                    <a:p>
                      <a:r>
                        <a:rPr lang="en-US" sz="2400" b="0" i="0" kern="1200" dirty="0" err="1">
                          <a:solidFill>
                            <a:schemeClr val="tx1"/>
                          </a:solidFill>
                          <a:effectLst/>
                          <a:latin typeface="Roboto Bold" panose="02000000000000000000" charset="0"/>
                          <a:ea typeface="Roboto Bold" panose="02000000000000000000" charset="0"/>
                          <a:cs typeface="+mn-cs"/>
                        </a:rPr>
                        <a:t>TimelineMax</a:t>
                      </a:r>
                      <a:endParaRPr lang="en-US" sz="2400" dirty="0">
                        <a:latin typeface="Roboto Bold" panose="02000000000000000000" charset="0"/>
                        <a:ea typeface="Roboto Bold" panose="02000000000000000000" charset="0"/>
                      </a:endParaRPr>
                    </a:p>
                  </a:txBody>
                  <a:tcPr/>
                </a:tc>
                <a:tc>
                  <a:txBody>
                    <a:bodyPr/>
                    <a:lstStyle/>
                    <a:p>
                      <a:r>
                        <a:rPr lang="en-US" sz="2400" dirty="0">
                          <a:latin typeface="Roboto" panose="02000000000000000000" pitchFamily="2" charset="0"/>
                          <a:ea typeface="Roboto" panose="02000000000000000000" pitchFamily="2" charset="0"/>
                          <a:cs typeface="Roboto" panose="02000000000000000000" pitchFamily="2" charset="0"/>
                        </a:rPr>
                        <a:t>- </a:t>
                      </a:r>
                      <a:r>
                        <a:rPr lang="en-US" sz="2400" dirty="0" err="1">
                          <a:latin typeface="Roboto" panose="02000000000000000000" pitchFamily="2" charset="0"/>
                          <a:ea typeface="Roboto" panose="02000000000000000000" pitchFamily="2" charset="0"/>
                          <a:cs typeface="Roboto" panose="02000000000000000000" pitchFamily="2" charset="0"/>
                        </a:rPr>
                        <a:t>Được</a:t>
                      </a:r>
                      <a:r>
                        <a:rPr lang="en-US" sz="2400" dirty="0">
                          <a:latin typeface="Roboto" panose="02000000000000000000" pitchFamily="2" charset="0"/>
                          <a:ea typeface="Roboto" panose="02000000000000000000" pitchFamily="2" charset="0"/>
                          <a:cs typeface="Roboto" panose="02000000000000000000" pitchFamily="2" charset="0"/>
                        </a:rPr>
                        <a:t> </a:t>
                      </a:r>
                      <a:r>
                        <a:rPr lang="vi-VN" sz="2400" dirty="0">
                          <a:latin typeface="Roboto" panose="02000000000000000000" pitchFamily="2" charset="0"/>
                          <a:ea typeface="Roboto" panose="02000000000000000000" pitchFamily="2" charset="0"/>
                          <a:cs typeface="Roboto" panose="02000000000000000000" pitchFamily="2" charset="0"/>
                        </a:rPr>
                        <a:t>thêm vào các </a:t>
                      </a:r>
                      <a:r>
                        <a:rPr lang="vi-VN" sz="2400" dirty="0" err="1">
                          <a:latin typeface="Roboto" panose="02000000000000000000" pitchFamily="2" charset="0"/>
                          <a:ea typeface="Roboto" panose="02000000000000000000" pitchFamily="2" charset="0"/>
                          <a:cs typeface="Roboto" panose="02000000000000000000" pitchFamily="2" charset="0"/>
                        </a:rPr>
                        <a:t>function</a:t>
                      </a:r>
                      <a:r>
                        <a:rPr lang="vi-VN" sz="2400" dirty="0">
                          <a:latin typeface="Roboto" panose="02000000000000000000" pitchFamily="2" charset="0"/>
                          <a:ea typeface="Roboto" panose="02000000000000000000" pitchFamily="2" charset="0"/>
                          <a:cs typeface="Roboto" panose="02000000000000000000" pitchFamily="2" charset="0"/>
                        </a:rPr>
                        <a:t> như </a:t>
                      </a:r>
                      <a:r>
                        <a:rPr lang="vi-VN" sz="2400" dirty="0" err="1">
                          <a:latin typeface="Roboto" panose="02000000000000000000" pitchFamily="2" charset="0"/>
                          <a:ea typeface="Roboto" panose="02000000000000000000" pitchFamily="2" charset="0"/>
                          <a:cs typeface="Roboto" panose="02000000000000000000" pitchFamily="2" charset="0"/>
                        </a:rPr>
                        <a:t>repeat</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yoyo</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tweening</a:t>
                      </a:r>
                      <a:r>
                        <a:rPr lang="vi-VN" sz="2400" dirty="0">
                          <a:latin typeface="Roboto" panose="02000000000000000000" pitchFamily="2" charset="0"/>
                          <a:ea typeface="Roboto" panose="02000000000000000000" pitchFamily="2" charset="0"/>
                          <a:cs typeface="Roboto" panose="02000000000000000000" pitchFamily="2" charset="0"/>
                        </a:rPr>
                        <a:t> to </a:t>
                      </a:r>
                      <a:r>
                        <a:rPr lang="vi-VN" sz="2400" dirty="0" err="1">
                          <a:latin typeface="Roboto" panose="02000000000000000000" pitchFamily="2" charset="0"/>
                          <a:ea typeface="Roboto" panose="02000000000000000000" pitchFamily="2" charset="0"/>
                          <a:cs typeface="Roboto" panose="02000000000000000000" pitchFamily="2" charset="0"/>
                        </a:rPr>
                        <a:t>previous</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or</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next</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label</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custom</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callback</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functions</a:t>
                      </a:r>
                      <a:r>
                        <a:rPr lang="vi-VN" sz="2400" dirty="0">
                          <a:latin typeface="Roboto" panose="02000000000000000000" pitchFamily="2" charset="0"/>
                          <a:ea typeface="Roboto" panose="02000000000000000000" pitchFamily="2" charset="0"/>
                          <a:cs typeface="Roboto" panose="02000000000000000000" pitchFamily="2" charset="0"/>
                        </a:rPr>
                        <a:t>...</a:t>
                      </a:r>
                    </a:p>
                    <a:p>
                      <a:r>
                        <a:rPr lang="en-US"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TimelineMax</a:t>
                      </a:r>
                      <a:r>
                        <a:rPr lang="vi-VN" sz="2400" dirty="0">
                          <a:latin typeface="Roboto" panose="02000000000000000000" pitchFamily="2" charset="0"/>
                          <a:ea typeface="Roboto" panose="02000000000000000000" pitchFamily="2" charset="0"/>
                          <a:cs typeface="Roboto" panose="02000000000000000000" pitchFamily="2" charset="0"/>
                        </a:rPr>
                        <a:t> dùng để tạo các hiệu ứng nâng cao theo trình tự thời gian.</a:t>
                      </a:r>
                      <a:endParaRPr lang="en-US" sz="24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603511058"/>
                  </a:ext>
                </a:extLst>
              </a:tr>
              <a:tr h="370840">
                <a:tc>
                  <a:txBody>
                    <a:bodyPr/>
                    <a:lstStyle/>
                    <a:p>
                      <a:r>
                        <a:rPr lang="en-US" sz="2400" dirty="0" err="1">
                          <a:latin typeface="Roboto Bold" panose="02000000000000000000" charset="0"/>
                          <a:ea typeface="Roboto Bold" panose="02000000000000000000" charset="0"/>
                        </a:rPr>
                        <a:t>TweenMax</a:t>
                      </a:r>
                      <a:endParaRPr lang="en-US" sz="2400" dirty="0">
                        <a:latin typeface="Roboto Bold" panose="02000000000000000000" charset="0"/>
                        <a:ea typeface="Roboto Bold" panose="02000000000000000000" charset="0"/>
                      </a:endParaRPr>
                    </a:p>
                  </a:txBody>
                  <a:tcPr/>
                </a:tc>
                <a:tc>
                  <a:txBody>
                    <a:bodyPr/>
                    <a:lstStyle/>
                    <a:p>
                      <a:r>
                        <a:rPr lang="en-US" sz="2400" dirty="0">
                          <a:latin typeface="Roboto" panose="02000000000000000000" pitchFamily="2" charset="0"/>
                          <a:ea typeface="Roboto" panose="02000000000000000000" pitchFamily="2" charset="0"/>
                          <a:cs typeface="Roboto" panose="02000000000000000000" pitchFamily="2" charset="0"/>
                        </a:rPr>
                        <a:t>- </a:t>
                      </a:r>
                      <a:r>
                        <a:rPr lang="vi-VN" sz="2400" dirty="0">
                          <a:latin typeface="Roboto" panose="02000000000000000000" pitchFamily="2" charset="0"/>
                          <a:ea typeface="Roboto" panose="02000000000000000000" pitchFamily="2" charset="0"/>
                          <a:cs typeface="Roboto" panose="02000000000000000000" pitchFamily="2" charset="0"/>
                        </a:rPr>
                        <a:t>Bao gồm tất cả các tính năng trên và được bổ sung các </a:t>
                      </a:r>
                      <a:r>
                        <a:rPr lang="vi-VN" sz="2400" dirty="0" err="1">
                          <a:latin typeface="Roboto" panose="02000000000000000000" pitchFamily="2" charset="0"/>
                          <a:ea typeface="Roboto" panose="02000000000000000000" pitchFamily="2" charset="0"/>
                          <a:cs typeface="Roboto" panose="02000000000000000000" pitchFamily="2" charset="0"/>
                        </a:rPr>
                        <a:t>function</a:t>
                      </a:r>
                      <a:r>
                        <a:rPr lang="vi-VN" sz="2400" dirty="0">
                          <a:latin typeface="Roboto" panose="02000000000000000000" pitchFamily="2" charset="0"/>
                          <a:ea typeface="Roboto" panose="02000000000000000000" pitchFamily="2" charset="0"/>
                          <a:cs typeface="Roboto" panose="02000000000000000000" pitchFamily="2" charset="0"/>
                        </a:rPr>
                        <a:t> như </a:t>
                      </a:r>
                      <a:r>
                        <a:rPr lang="vi-VN" sz="2400" dirty="0" err="1">
                          <a:latin typeface="Roboto" panose="02000000000000000000" pitchFamily="2" charset="0"/>
                          <a:ea typeface="Roboto" panose="02000000000000000000" pitchFamily="2" charset="0"/>
                          <a:cs typeface="Roboto" panose="02000000000000000000" pitchFamily="2" charset="0"/>
                        </a:rPr>
                        <a:t>repeat</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yoyo</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delay</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and</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stagger</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individual</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tweens</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or</a:t>
                      </a:r>
                      <a:r>
                        <a:rPr lang="vi-VN"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timelines</a:t>
                      </a:r>
                      <a:r>
                        <a:rPr lang="vi-VN" sz="2400" dirty="0">
                          <a:latin typeface="Roboto" panose="02000000000000000000" pitchFamily="2" charset="0"/>
                          <a:ea typeface="Roboto" panose="02000000000000000000" pitchFamily="2" charset="0"/>
                          <a:cs typeface="Roboto" panose="02000000000000000000" pitchFamily="2" charset="0"/>
                        </a:rPr>
                        <a:t> và nhiều hơn nữa. Nó cũng đi kèm với nhiều </a:t>
                      </a:r>
                      <a:r>
                        <a:rPr lang="vi-VN" sz="2400" dirty="0" err="1">
                          <a:latin typeface="Roboto" panose="02000000000000000000" pitchFamily="2" charset="0"/>
                          <a:ea typeface="Roboto" panose="02000000000000000000" pitchFamily="2" charset="0"/>
                          <a:cs typeface="Roboto" panose="02000000000000000000" pitchFamily="2" charset="0"/>
                        </a:rPr>
                        <a:t>plugin</a:t>
                      </a:r>
                      <a:r>
                        <a:rPr lang="vi-VN" sz="2400" dirty="0">
                          <a:latin typeface="Roboto" panose="02000000000000000000" pitchFamily="2" charset="0"/>
                          <a:ea typeface="Roboto" panose="02000000000000000000" pitchFamily="2" charset="0"/>
                          <a:cs typeface="Roboto" panose="02000000000000000000" pitchFamily="2" charset="0"/>
                        </a:rPr>
                        <a:t> phổ biến.</a:t>
                      </a:r>
                    </a:p>
                    <a:p>
                      <a:r>
                        <a:rPr lang="en-US" sz="2400" dirty="0">
                          <a:latin typeface="Roboto" panose="02000000000000000000" pitchFamily="2" charset="0"/>
                          <a:ea typeface="Roboto" panose="02000000000000000000" pitchFamily="2" charset="0"/>
                          <a:cs typeface="Roboto" panose="02000000000000000000" pitchFamily="2" charset="0"/>
                        </a:rPr>
                        <a:t>- </a:t>
                      </a:r>
                      <a:r>
                        <a:rPr lang="vi-VN" sz="2400" dirty="0" err="1">
                          <a:latin typeface="Roboto" panose="02000000000000000000" pitchFamily="2" charset="0"/>
                          <a:ea typeface="Roboto" panose="02000000000000000000" pitchFamily="2" charset="0"/>
                          <a:cs typeface="Roboto" panose="02000000000000000000" pitchFamily="2" charset="0"/>
                        </a:rPr>
                        <a:t>TweenMax</a:t>
                      </a:r>
                      <a:r>
                        <a:rPr lang="vi-VN" sz="2400" dirty="0">
                          <a:latin typeface="Roboto" panose="02000000000000000000" pitchFamily="2" charset="0"/>
                          <a:ea typeface="Roboto" panose="02000000000000000000" pitchFamily="2" charset="0"/>
                          <a:cs typeface="Roboto" panose="02000000000000000000" pitchFamily="2" charset="0"/>
                        </a:rPr>
                        <a:t> dùng là công cụ tạo hiệu ứng mạnh mẽ nhất.</a:t>
                      </a:r>
                      <a:endParaRPr lang="en-US" sz="24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181630083"/>
                  </a:ext>
                </a:extLst>
              </a:tr>
            </a:tbl>
          </a:graphicData>
        </a:graphic>
      </p:graphicFrame>
      <p:sp>
        <p:nvSpPr>
          <p:cNvPr id="10" name="TextBox 9">
            <a:extLst>
              <a:ext uri="{FF2B5EF4-FFF2-40B4-BE49-F238E27FC236}">
                <a16:creationId xmlns:a16="http://schemas.microsoft.com/office/drawing/2014/main" id="{5DA7E937-DA33-DDEC-CFDA-E6C2F5655BC2}"/>
              </a:ext>
            </a:extLst>
          </p:cNvPr>
          <p:cNvSpPr txBox="1"/>
          <p:nvPr/>
        </p:nvSpPr>
        <p:spPr>
          <a:xfrm>
            <a:off x="533400" y="2067817"/>
            <a:ext cx="7136890" cy="1384995"/>
          </a:xfrm>
          <a:prstGeom prst="rect">
            <a:avLst/>
          </a:prstGeom>
          <a:noFill/>
        </p:spPr>
        <p:txBody>
          <a:bodyPr wrap="none" rtlCol="0">
            <a:spAutoFit/>
          </a:bodyPr>
          <a:lstStyle/>
          <a:p>
            <a:pPr algn="l"/>
            <a:r>
              <a:rPr lang="en-US" sz="4800" b="1" i="0" dirty="0">
                <a:solidFill>
                  <a:srgbClr val="1B1B1B"/>
                </a:solidFill>
                <a:effectLst/>
                <a:latin typeface="Roboto Bold" panose="02000000000000000000" charset="0"/>
                <a:ea typeface="Roboto Bold" panose="02000000000000000000" charset="0"/>
              </a:rPr>
              <a:t>GSAP </a:t>
            </a:r>
            <a:r>
              <a:rPr lang="en-US" sz="4800" b="1" i="0" dirty="0" err="1">
                <a:solidFill>
                  <a:srgbClr val="1B1B1B"/>
                </a:solidFill>
                <a:effectLst/>
                <a:latin typeface="Roboto Bold" panose="02000000000000000000" charset="0"/>
                <a:ea typeface="Roboto Bold" panose="02000000000000000000" charset="0"/>
              </a:rPr>
              <a:t>có</a:t>
            </a:r>
            <a:r>
              <a:rPr lang="en-US" sz="4800" b="1" i="0" dirty="0">
                <a:solidFill>
                  <a:srgbClr val="1B1B1B"/>
                </a:solidFill>
                <a:effectLst/>
                <a:latin typeface="Roboto Bold" panose="02000000000000000000" charset="0"/>
                <a:ea typeface="Roboto Bold" panose="02000000000000000000" charset="0"/>
              </a:rPr>
              <a:t> 4 </a:t>
            </a:r>
            <a:r>
              <a:rPr lang="en-US" sz="4800" b="1" i="0" dirty="0" err="1">
                <a:solidFill>
                  <a:srgbClr val="1B1B1B"/>
                </a:solidFill>
                <a:effectLst/>
                <a:latin typeface="Roboto Bold" panose="02000000000000000000" charset="0"/>
                <a:ea typeface="Roboto Bold" panose="02000000000000000000" charset="0"/>
              </a:rPr>
              <a:t>công</a:t>
            </a:r>
            <a:r>
              <a:rPr lang="en-US" sz="4800" b="1" i="0" dirty="0">
                <a:solidFill>
                  <a:srgbClr val="1B1B1B"/>
                </a:solidFill>
                <a:effectLst/>
                <a:latin typeface="Roboto Bold" panose="02000000000000000000" charset="0"/>
                <a:ea typeface="Roboto Bold" panose="02000000000000000000" charset="0"/>
              </a:rPr>
              <a:t> </a:t>
            </a:r>
            <a:r>
              <a:rPr lang="en-US" sz="4800" b="1" i="0" dirty="0" err="1">
                <a:solidFill>
                  <a:srgbClr val="1B1B1B"/>
                </a:solidFill>
                <a:effectLst/>
                <a:latin typeface="Roboto Bold" panose="02000000000000000000" charset="0"/>
                <a:ea typeface="Roboto Bold" panose="02000000000000000000" charset="0"/>
              </a:rPr>
              <a:t>cụ</a:t>
            </a:r>
            <a:r>
              <a:rPr lang="en-US" sz="4800" b="1" i="0" dirty="0">
                <a:solidFill>
                  <a:srgbClr val="1B1B1B"/>
                </a:solidFill>
                <a:effectLst/>
                <a:latin typeface="Roboto Bold" panose="02000000000000000000" charset="0"/>
                <a:ea typeface="Roboto Bold" panose="02000000000000000000" charset="0"/>
              </a:rPr>
              <a:t> </a:t>
            </a:r>
            <a:r>
              <a:rPr lang="en-US" sz="4800" b="1" i="0" dirty="0" err="1">
                <a:solidFill>
                  <a:srgbClr val="1B1B1B"/>
                </a:solidFill>
                <a:effectLst/>
                <a:latin typeface="Roboto Bold" panose="02000000000000000000" charset="0"/>
                <a:ea typeface="Roboto Bold" panose="02000000000000000000" charset="0"/>
              </a:rPr>
              <a:t>chính</a:t>
            </a:r>
            <a:endParaRPr lang="en-US" sz="4800" b="1" i="0" dirty="0">
              <a:solidFill>
                <a:srgbClr val="1B1B1B"/>
              </a:solidFill>
              <a:effectLst/>
              <a:latin typeface="Roboto Bold" panose="02000000000000000000" charset="0"/>
              <a:ea typeface="Roboto Bold" panose="02000000000000000000" charset="0"/>
            </a:endParaRPr>
          </a:p>
          <a:p>
            <a:br>
              <a:rPr lang="en-US" dirty="0"/>
            </a:br>
            <a:endParaRPr lang="en-US" dirty="0"/>
          </a:p>
        </p:txBody>
      </p:sp>
      <p:sp>
        <p:nvSpPr>
          <p:cNvPr id="3" name="Slide Number Placeholder 2">
            <a:extLst>
              <a:ext uri="{FF2B5EF4-FFF2-40B4-BE49-F238E27FC236}">
                <a16:creationId xmlns:a16="http://schemas.microsoft.com/office/drawing/2014/main" id="{5A14CEB3-D6AC-EB4D-7799-7B2F4FFCA0D2}"/>
              </a:ext>
            </a:extLst>
          </p:cNvPr>
          <p:cNvSpPr>
            <a:spLocks noGrp="1"/>
          </p:cNvSpPr>
          <p:nvPr>
            <p:ph type="sldNum" sz="quarter" idx="12"/>
          </p:nvPr>
        </p:nvSpPr>
        <p:spPr>
          <a:xfrm>
            <a:off x="17042896" y="9531633"/>
            <a:ext cx="1216529" cy="755367"/>
          </a:xfrm>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157221916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320</TotalTime>
  <Words>2327</Words>
  <Application>Microsoft Office PowerPoint</Application>
  <PresentationFormat>Custom</PresentationFormat>
  <Paragraphs>142</Paragraphs>
  <Slides>21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Calibri</vt:lpstr>
      <vt:lpstr>Arimo</vt:lpstr>
      <vt:lpstr>Roboto</vt:lpstr>
      <vt:lpstr>Gill Sans MT</vt:lpstr>
      <vt:lpstr>Roboto Bold</vt:lpstr>
      <vt:lpstr>League Spartan</vt:lpstr>
      <vt:lpstr>Arial</vt:lpstr>
      <vt:lpstr>Barlow SemiCondensed Bold Bold</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họa máy tính</dc:title>
  <cp:lastModifiedBy>Nguyen Vu Duong</cp:lastModifiedBy>
  <cp:revision>26</cp:revision>
  <dcterms:created xsi:type="dcterms:W3CDTF">2006-08-16T00:00:00Z</dcterms:created>
  <dcterms:modified xsi:type="dcterms:W3CDTF">2023-06-14T04:58:48Z</dcterms:modified>
  <dc:identifier>DAE-MwJIsdY</dc:identifier>
</cp:coreProperties>
</file>